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0" r:id="rId2"/>
    <p:sldId id="259" r:id="rId3"/>
    <p:sldId id="265" r:id="rId4"/>
    <p:sldId id="266" r:id="rId5"/>
    <p:sldId id="257" r:id="rId6"/>
    <p:sldId id="268" r:id="rId7"/>
    <p:sldId id="264" r:id="rId8"/>
    <p:sldId id="271" r:id="rId9"/>
    <p:sldId id="272" r:id="rId10"/>
    <p:sldId id="258" r:id="rId11"/>
    <p:sldId id="270" r:id="rId12"/>
    <p:sldId id="274" r:id="rId13"/>
    <p:sldId id="273" r:id="rId1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C00"/>
    <a:srgbClr val="FF9900"/>
    <a:srgbClr val="FF3300"/>
    <a:srgbClr val="80C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74032" autoAdjust="0"/>
  </p:normalViewPr>
  <p:slideViewPr>
    <p:cSldViewPr snapToGrid="0">
      <p:cViewPr varScale="1">
        <p:scale>
          <a:sx n="47" d="100"/>
          <a:sy n="47" d="100"/>
        </p:scale>
        <p:origin x="122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90D57-A47A-434A-8C70-D8F539A028F2}" type="datetimeFigureOut">
              <a:rPr lang="nn-NO" smtClean="0"/>
              <a:t>12.02.2026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0E8E6-48B2-4153-AD5D-28D190B8B888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58658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0E8E6-48B2-4153-AD5D-28D190B8B888}" type="slidenum">
              <a:rPr lang="nn-NO" smtClean="0"/>
              <a:t>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173004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0E8E6-48B2-4153-AD5D-28D190B8B888}" type="slidenum">
              <a:rPr lang="nn-NO" smtClean="0"/>
              <a:t>10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167638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9F30F-EDB3-A00B-840C-D2F098C0D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94B604C5-9A59-A121-EBCC-E13E7E9740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1715A91-2927-7C73-7918-8C24C8CEC8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Barnas egne råd til foreldre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1CDBA01-280A-910C-52E8-6449F0F02F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0E8E6-48B2-4153-AD5D-28D190B8B888}" type="slidenum">
              <a:rPr lang="nn-NO" smtClean="0"/>
              <a:t>11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07853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C400D-EDD7-4080-CEC1-232B3B9A7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F396DC04-81DD-BD0A-CA34-F12BF26836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BAFF0E73-2312-3EE8-4CF0-7B769C6CF7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679B2BA-7C07-E353-7575-D3A2F9A9F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0E8E6-48B2-4153-AD5D-28D190B8B888}" type="slidenum">
              <a:rPr lang="nn-NO" smtClean="0"/>
              <a:t>12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554353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C551F-E052-D352-C146-2DEF96B84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7E3EEDB4-4AC7-2414-4D60-BC444325AF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CA6D0BBE-5C2F-4D54-1E8C-246FF524D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3 ting å forlate med:</a:t>
            </a:r>
          </a:p>
          <a:p>
            <a:endParaRPr lang="nb-NO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nb-NO" b="1" dirty="0"/>
              <a:t>Involver</a:t>
            </a:r>
            <a:r>
              <a:rPr lang="nb-NO" dirty="0"/>
              <a:t> deg i barnet sitt digitale liv og ta gode valg fundert på gode refleksjoner – ikkje på kva naboen </a:t>
            </a:r>
            <a:r>
              <a:rPr lang="nb-NO" dirty="0" err="1"/>
              <a:t>gjer</a:t>
            </a:r>
            <a:r>
              <a:rPr lang="nb-NO" dirty="0"/>
              <a:t>… Ref. Redd barna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nb-NO" dirty="0"/>
          </a:p>
          <a:p>
            <a:pPr marL="228600" indent="-228600">
              <a:buAutoNum type="arabicPeriod"/>
            </a:pPr>
            <a:r>
              <a:rPr lang="nb-NO" b="1" dirty="0"/>
              <a:t>Inkludere</a:t>
            </a:r>
            <a:r>
              <a:rPr lang="nb-NO" dirty="0"/>
              <a:t>/Allier deg med nokre andre foreldre om praksis rundt skjermtid/aldersgrenser.</a:t>
            </a:r>
          </a:p>
          <a:p>
            <a:pPr marL="228600" indent="-228600">
              <a:buAutoNum type="arabicPeriod"/>
            </a:pPr>
            <a:endParaRPr lang="nb-NO" dirty="0"/>
          </a:p>
          <a:p>
            <a:pPr marL="228600" indent="-228600">
              <a:buAutoNum type="arabicPeriod"/>
            </a:pPr>
            <a:r>
              <a:rPr lang="nb-NO" b="1" dirty="0" err="1"/>
              <a:t>Invistér</a:t>
            </a:r>
            <a:r>
              <a:rPr lang="nb-NO" dirty="0"/>
              <a:t> i eit åpent og ærlig samarbeid med skulen slik at de </a:t>
            </a:r>
            <a:r>
              <a:rPr lang="nb-NO" dirty="0" err="1"/>
              <a:t>saman</a:t>
            </a:r>
            <a:r>
              <a:rPr lang="nb-NO" dirty="0"/>
              <a:t> kan hjelpe </a:t>
            </a:r>
            <a:r>
              <a:rPr lang="nb-NO" dirty="0" err="1"/>
              <a:t>ungane</a:t>
            </a:r>
            <a:r>
              <a:rPr lang="nb-NO" dirty="0"/>
              <a:t> dykkar best </a:t>
            </a:r>
            <a:r>
              <a:rPr lang="nb-NO" dirty="0" err="1"/>
              <a:t>mogleg</a:t>
            </a:r>
            <a:r>
              <a:rPr lang="nb-NO" dirty="0"/>
              <a:t>. </a:t>
            </a:r>
            <a:r>
              <a:rPr lang="nb-NO" dirty="0" err="1"/>
              <a:t>Ungane</a:t>
            </a:r>
            <a:r>
              <a:rPr lang="nb-NO" dirty="0"/>
              <a:t> har </a:t>
            </a:r>
            <a:r>
              <a:rPr lang="nb-NO" dirty="0" err="1"/>
              <a:t>éit</a:t>
            </a:r>
            <a:r>
              <a:rPr lang="nb-NO" dirty="0"/>
              <a:t> liv. La oss hjelpe </a:t>
            </a:r>
            <a:r>
              <a:rPr lang="nb-NO" dirty="0" err="1"/>
              <a:t>dei</a:t>
            </a:r>
            <a:r>
              <a:rPr lang="nb-NO" dirty="0"/>
              <a:t> å mestre livet best </a:t>
            </a:r>
            <a:r>
              <a:rPr lang="nb-NO" dirty="0" err="1"/>
              <a:t>mogleg</a:t>
            </a:r>
            <a:r>
              <a:rPr lang="nb-NO" dirty="0"/>
              <a:t> – sammen.</a:t>
            </a:r>
            <a:endParaRPr lang="nn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D22E432-FCB7-2564-1ACA-83592F046B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0E8E6-48B2-4153-AD5D-28D190B8B888}" type="slidenum">
              <a:rPr lang="nn-NO" smtClean="0"/>
              <a:t>13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253061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0E8E6-48B2-4153-AD5D-28D190B8B888}" type="slidenum">
              <a:rPr lang="nn-NO" smtClean="0"/>
              <a:t>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810248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298FE-D284-AC32-0887-D54095BE0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C70EA5D7-98D9-547A-FF17-5872B7F0EF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709593EC-9DCA-7751-8F74-E60FC37366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b="1" dirty="0"/>
              <a:t>Ca. 1 person i klassen slit med </a:t>
            </a:r>
            <a:r>
              <a:rPr lang="nb-NO" b="1" dirty="0" err="1"/>
              <a:t>alvorleg</a:t>
            </a:r>
            <a:r>
              <a:rPr lang="nb-NO" b="1" dirty="0"/>
              <a:t> skulefråvær, vansker med å komme på skulen, foreldre veit om det.</a:t>
            </a:r>
          </a:p>
          <a:p>
            <a:pPr lvl="0"/>
            <a:endParaRPr lang="nb-NO" b="1" dirty="0"/>
          </a:p>
          <a:p>
            <a:pPr lvl="0"/>
            <a:r>
              <a:rPr lang="nb-NO" b="1" dirty="0"/>
              <a:t>INDIVIDUELLE FAKTORER</a:t>
            </a:r>
            <a:r>
              <a:rPr lang="nb-NO" dirty="0"/>
              <a:t> </a:t>
            </a:r>
          </a:p>
          <a:p>
            <a:r>
              <a:rPr lang="nb-NO" dirty="0"/>
              <a:t>Lese/skrive, sosiale utfordringer, overganger, distré, lopper i blod, språkvansker, autisme, </a:t>
            </a:r>
            <a:r>
              <a:rPr lang="nb-NO" dirty="0" err="1"/>
              <a:t>adhd</a:t>
            </a:r>
            <a:r>
              <a:rPr lang="nb-NO" dirty="0"/>
              <a:t> </a:t>
            </a:r>
            <a:r>
              <a:rPr lang="nb-NO" dirty="0" err="1"/>
              <a:t>etc</a:t>
            </a:r>
            <a:r>
              <a:rPr lang="nb-NO" dirty="0"/>
              <a:t>… </a:t>
            </a:r>
            <a:r>
              <a:rPr lang="nb-NO" dirty="0" err="1"/>
              <a:t>Ein</a:t>
            </a:r>
            <a:r>
              <a:rPr lang="nb-NO" dirty="0"/>
              <a:t> del underliggende vansker som kjem fram mot slutten av </a:t>
            </a:r>
            <a:r>
              <a:rPr lang="nb-NO" dirty="0" err="1"/>
              <a:t>barneskulen</a:t>
            </a:r>
            <a:r>
              <a:rPr lang="nb-NO" dirty="0"/>
              <a:t>/</a:t>
            </a:r>
            <a:r>
              <a:rPr lang="nb-NO" dirty="0" err="1"/>
              <a:t>puperteten</a:t>
            </a:r>
            <a:r>
              <a:rPr lang="nb-NO" dirty="0"/>
              <a:t>. Sorgprosess .</a:t>
            </a:r>
          </a:p>
          <a:p>
            <a:r>
              <a:rPr lang="nb-NO" dirty="0"/>
              <a:t>Då må </a:t>
            </a:r>
            <a:r>
              <a:rPr lang="nb-NO" dirty="0" err="1"/>
              <a:t>eg</a:t>
            </a:r>
            <a:r>
              <a:rPr lang="nb-NO" dirty="0"/>
              <a:t> som foreldre ta valget om å legge vekk enda meir av min agenda for barnets beste… Trening, fotball, klubb, reise, fester, </a:t>
            </a:r>
            <a:r>
              <a:rPr lang="nb-NO" dirty="0" err="1"/>
              <a:t>telefonscrolling</a:t>
            </a:r>
            <a:r>
              <a:rPr lang="nb-NO" dirty="0"/>
              <a:t>…</a:t>
            </a:r>
          </a:p>
          <a:p>
            <a:r>
              <a:rPr lang="nb-NO" b="1" dirty="0"/>
              <a:t>FAKTORER I SKULEN: </a:t>
            </a:r>
          </a:p>
          <a:p>
            <a:r>
              <a:rPr lang="nb-NO" dirty="0"/>
              <a:t>Forutsigbarhet, relasjon mellom medelever og lærere, overganger, visuelle støtter, </a:t>
            </a:r>
            <a:r>
              <a:rPr lang="nb-NO" dirty="0" err="1"/>
              <a:t>fagleg</a:t>
            </a:r>
            <a:r>
              <a:rPr lang="nb-NO" dirty="0"/>
              <a:t> utfordringer (for lett/for vanskeleg), trygt </a:t>
            </a:r>
            <a:r>
              <a:rPr lang="nb-NO" dirty="0" err="1"/>
              <a:t>skulemiljø</a:t>
            </a:r>
            <a:r>
              <a:rPr lang="nb-NO" dirty="0"/>
              <a:t>, godt læringsmiljø, </a:t>
            </a:r>
            <a:r>
              <a:rPr lang="nb-NO" dirty="0" err="1"/>
              <a:t>tilhøyre</a:t>
            </a:r>
            <a:r>
              <a:rPr lang="nb-NO" dirty="0"/>
              <a:t>, mestring. Maskering</a:t>
            </a:r>
          </a:p>
          <a:p>
            <a:r>
              <a:rPr lang="nb-NO" b="1" dirty="0"/>
              <a:t>FRITID:</a:t>
            </a:r>
          </a:p>
          <a:p>
            <a:r>
              <a:rPr lang="nb-NO" b="0" dirty="0"/>
              <a:t>Er eleven sosial på fritida? </a:t>
            </a:r>
          </a:p>
          <a:p>
            <a:r>
              <a:rPr lang="nb-NO" b="1" dirty="0"/>
              <a:t>HEIM:</a:t>
            </a:r>
          </a:p>
          <a:p>
            <a:r>
              <a:rPr lang="nb-NO" b="0" dirty="0"/>
              <a:t>Korleis er heimesituasjon? Konflikt i heimen? Ulike oppdragerstiler? </a:t>
            </a:r>
            <a:r>
              <a:rPr lang="nb-NO" b="1" dirty="0"/>
              <a:t>Grensesetting?</a:t>
            </a:r>
            <a:r>
              <a:rPr lang="nb-NO" b="0" dirty="0"/>
              <a:t> Korleis snakker </a:t>
            </a:r>
            <a:r>
              <a:rPr lang="nb-NO" b="0" dirty="0" err="1"/>
              <a:t>me</a:t>
            </a:r>
            <a:r>
              <a:rPr lang="nb-NO" b="0" dirty="0"/>
              <a:t> med barna våre om inkludering, respekt, samarbeid, stå i ubehag, </a:t>
            </a:r>
            <a:r>
              <a:rPr lang="nb-NO" b="1" dirty="0"/>
              <a:t>gode rammer ved søvn</a:t>
            </a:r>
            <a:r>
              <a:rPr lang="nb-NO" b="0" dirty="0"/>
              <a:t>, aktivitet, kosthold etc.? Ting akkumulerer… Berre det å lære seg å snakke i telefon, </a:t>
            </a:r>
            <a:r>
              <a:rPr lang="nb-NO" b="0" dirty="0" err="1"/>
              <a:t>seie</a:t>
            </a:r>
            <a:r>
              <a:rPr lang="nb-NO" b="0" dirty="0"/>
              <a:t> «hei» og «</a:t>
            </a:r>
            <a:r>
              <a:rPr lang="nb-NO" b="0" dirty="0" err="1"/>
              <a:t>hade</a:t>
            </a:r>
            <a:r>
              <a:rPr lang="nb-NO" b="0" dirty="0"/>
              <a:t>». Samme respekt på skjerm/telefon som ansikt til ansikt.</a:t>
            </a:r>
          </a:p>
          <a:p>
            <a:endParaRPr lang="nn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A501829-C156-250C-940D-54B29FB3FC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0E8E6-48B2-4153-AD5D-28D190B8B888}" type="slidenum">
              <a:rPr lang="nn-NO" smtClean="0"/>
              <a:t>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057233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812F8-3703-30A0-3836-92B73623C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0BD2F712-5002-7F24-ED4D-1F60C28B22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19FA647E-57A2-9FB0-BEFA-5CF9AF90B8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b="1" dirty="0"/>
              <a:t>Kor </a:t>
            </a:r>
            <a:r>
              <a:rPr lang="nb-NO" b="1" dirty="0" err="1"/>
              <a:t>mykje</a:t>
            </a:r>
            <a:r>
              <a:rPr lang="nb-NO" b="1" dirty="0"/>
              <a:t> veg </a:t>
            </a:r>
            <a:r>
              <a:rPr lang="nb-NO" b="1" dirty="0" err="1"/>
              <a:t>ein</a:t>
            </a:r>
            <a:r>
              <a:rPr lang="nb-NO" b="1" dirty="0"/>
              <a:t> snøkrystall? – </a:t>
            </a:r>
            <a:r>
              <a:rPr lang="nb-NO" b="0" dirty="0" err="1"/>
              <a:t>Éin</a:t>
            </a:r>
            <a:r>
              <a:rPr lang="nb-NO" b="0" dirty="0"/>
              <a:t> snøkrystall veg lite, men summen av mange faktorer akkumulerer…</a:t>
            </a:r>
          </a:p>
          <a:p>
            <a:pPr lvl="0"/>
            <a:endParaRPr lang="nb-NO" b="1" dirty="0"/>
          </a:p>
          <a:p>
            <a:pPr lvl="0"/>
            <a:r>
              <a:rPr lang="nb-NO" b="0" dirty="0" err="1"/>
              <a:t>Ungane</a:t>
            </a:r>
            <a:r>
              <a:rPr lang="nb-NO" b="0" dirty="0"/>
              <a:t> våre har </a:t>
            </a:r>
            <a:r>
              <a:rPr lang="nb-NO" b="0" dirty="0" err="1"/>
              <a:t>éit</a:t>
            </a:r>
            <a:r>
              <a:rPr lang="nb-NO" b="0" dirty="0"/>
              <a:t> liv. Det som skjer på skulen, påvirker eleven, påvirker heimen, påvirker fritida</a:t>
            </a:r>
          </a:p>
          <a:p>
            <a:pPr lvl="0"/>
            <a:endParaRPr lang="nb-NO" b="0" dirty="0"/>
          </a:p>
          <a:p>
            <a:pPr lvl="0"/>
            <a:r>
              <a:rPr lang="nb-NO" b="0" dirty="0"/>
              <a:t>Finn </a:t>
            </a:r>
            <a:r>
              <a:rPr lang="nb-NO" b="0" dirty="0" err="1"/>
              <a:t>dei</a:t>
            </a:r>
            <a:r>
              <a:rPr lang="nb-NO" b="0" dirty="0"/>
              <a:t> små signala som </a:t>
            </a:r>
            <a:r>
              <a:rPr lang="nb-NO" b="0" dirty="0" err="1"/>
              <a:t>ungane</a:t>
            </a:r>
            <a:r>
              <a:rPr lang="nb-NO" b="0" dirty="0"/>
              <a:t> lekker/deler. </a:t>
            </a:r>
          </a:p>
          <a:p>
            <a:pPr lvl="0"/>
            <a:endParaRPr lang="nb-NO" b="0" dirty="0"/>
          </a:p>
          <a:p>
            <a:pPr lvl="0"/>
            <a:r>
              <a:rPr lang="nb-NO" b="0" dirty="0"/>
              <a:t>Foreldre er fortsatt </a:t>
            </a:r>
            <a:r>
              <a:rPr lang="nb-NO" b="0" dirty="0" err="1"/>
              <a:t>viktigaste</a:t>
            </a:r>
            <a:r>
              <a:rPr lang="nb-NO" b="0" dirty="0"/>
              <a:t> stemme for barnet. Dette vil vare langt ut i ungdomstida. Du er viktig.</a:t>
            </a:r>
          </a:p>
          <a:p>
            <a:pPr lvl="0"/>
            <a:endParaRPr lang="nb-NO" b="0" dirty="0"/>
          </a:p>
          <a:p>
            <a:pPr lvl="0"/>
            <a:r>
              <a:rPr lang="nb-NO" b="0" dirty="0"/>
              <a:t>- Snakk om vennskap, inkludering, </a:t>
            </a:r>
            <a:r>
              <a:rPr lang="nb-NO" sz="1400" b="1" dirty="0"/>
              <a:t>vise respekt for </a:t>
            </a:r>
            <a:r>
              <a:rPr lang="nb-NO" sz="1400" b="1" dirty="0" err="1"/>
              <a:t>kvarandre</a:t>
            </a:r>
            <a:r>
              <a:rPr lang="nb-NO" sz="1400" b="1" dirty="0"/>
              <a:t> om </a:t>
            </a:r>
            <a:r>
              <a:rPr lang="nb-NO" sz="1400" b="1" dirty="0" err="1"/>
              <a:t>dei</a:t>
            </a:r>
            <a:r>
              <a:rPr lang="nb-NO" sz="1400" b="1" dirty="0"/>
              <a:t> er på </a:t>
            </a:r>
            <a:r>
              <a:rPr lang="nb-NO" sz="1400" b="1" dirty="0" err="1"/>
              <a:t>SoMe</a:t>
            </a:r>
            <a:r>
              <a:rPr lang="nb-NO" sz="1400" b="1" dirty="0"/>
              <a:t>, i spel eller på skulen. </a:t>
            </a:r>
            <a:r>
              <a:rPr lang="nb-NO" b="0" dirty="0"/>
              <a:t>Snakk om skule (positivt), grensesetting, </a:t>
            </a:r>
            <a:r>
              <a:rPr lang="nb-NO" b="0" dirty="0" err="1"/>
              <a:t>gaming</a:t>
            </a:r>
            <a:r>
              <a:rPr lang="nb-NO" b="0" dirty="0"/>
              <a:t>. </a:t>
            </a:r>
            <a:r>
              <a:rPr lang="nb-NO" b="0" dirty="0" err="1"/>
              <a:t>Ver</a:t>
            </a:r>
            <a:r>
              <a:rPr lang="nb-NO" b="0" dirty="0"/>
              <a:t> ei stemme som er til </a:t>
            </a:r>
            <a:r>
              <a:rPr lang="nb-NO" b="0" dirty="0" err="1"/>
              <a:t>stades</a:t>
            </a:r>
            <a:r>
              <a:rPr lang="nb-NO" b="0" dirty="0"/>
              <a:t> i livet til ungen din. </a:t>
            </a:r>
            <a:endParaRPr lang="nn-NO" b="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048C8E1-7FF8-8ED2-FA7A-E8CB7DD463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0E8E6-48B2-4153-AD5D-28D190B8B888}" type="slidenum">
              <a:rPr lang="nn-NO" smtClean="0"/>
              <a:t>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078656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50% av 1-5 åringer har tilgang til nettbrett</a:t>
            </a: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Én</a:t>
            </a:r>
            <a:r>
              <a:rPr lang="nn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ti </a:t>
            </a:r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unge mellom 13 og 16 år har sendt </a:t>
            </a:r>
            <a:r>
              <a:rPr lang="nn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nakenbilder</a:t>
            </a:r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seg </a:t>
            </a:r>
            <a:r>
              <a:rPr lang="nn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selv</a:t>
            </a:r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 andre, og </a:t>
            </a:r>
            <a:r>
              <a:rPr lang="nn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 av ti</a:t>
            </a:r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jenter som har gjort dette, opplevde det som press eller manipulasjon.</a:t>
            </a:r>
          </a:p>
          <a:p>
            <a:endParaRPr lang="nn-NO" dirty="0"/>
          </a:p>
          <a:p>
            <a:r>
              <a:rPr lang="nn-NO" dirty="0"/>
              <a:t>Bilkøyring: 18 år</a:t>
            </a:r>
          </a:p>
          <a:p>
            <a:r>
              <a:rPr lang="nn-NO" dirty="0"/>
              <a:t>Alkohol: 18: år</a:t>
            </a:r>
          </a:p>
          <a:p>
            <a:r>
              <a:rPr lang="nn-NO" dirty="0"/>
              <a:t>Film: t.d. 16 år</a:t>
            </a:r>
          </a:p>
          <a:p>
            <a:r>
              <a:rPr lang="nn-NO" dirty="0"/>
              <a:t>Sosiale </a:t>
            </a:r>
            <a:r>
              <a:rPr lang="nn-NO" dirty="0" err="1"/>
              <a:t>medier</a:t>
            </a:r>
            <a:r>
              <a:rPr lang="nn-NO" dirty="0"/>
              <a:t> aldersgrense 13 år.</a:t>
            </a:r>
          </a:p>
          <a:p>
            <a:r>
              <a:rPr lang="nn-NO" dirty="0"/>
              <a:t>Spillplattformer aldersgrenser</a:t>
            </a:r>
          </a:p>
          <a:p>
            <a:endParaRPr lang="nn-NO" dirty="0"/>
          </a:p>
          <a:p>
            <a:r>
              <a:rPr lang="nn-NO" dirty="0"/>
              <a:t>Deling og oppbevaring av </a:t>
            </a:r>
            <a:r>
              <a:rPr lang="nn-NO" dirty="0" err="1"/>
              <a:t>nakenbilder</a:t>
            </a:r>
            <a:r>
              <a:rPr lang="nn-NO" dirty="0"/>
              <a:t>/krenkande </a:t>
            </a:r>
            <a:r>
              <a:rPr lang="nn-NO" dirty="0" err="1"/>
              <a:t>bilder</a:t>
            </a:r>
            <a:r>
              <a:rPr lang="nn-NO" dirty="0"/>
              <a:t> </a:t>
            </a:r>
            <a:r>
              <a:rPr lang="nn-NO" b="1" dirty="0" err="1"/>
              <a:t>ulovlig</a:t>
            </a:r>
            <a:r>
              <a:rPr lang="nn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0E8E6-48B2-4153-AD5D-28D190B8B888}" type="slidenum">
              <a:rPr lang="nn-NO" smtClean="0"/>
              <a:t>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734146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42303-C461-81CA-FC4D-874B74F3A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98A4AB4-2161-FDD7-C227-E67692CA97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A7E506BB-B765-FF2C-0BD5-22227E15E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Reaktiv vs. Proaktiv</a:t>
            </a:r>
          </a:p>
          <a:p>
            <a:endParaRPr lang="nb-NO" dirty="0"/>
          </a:p>
          <a:p>
            <a:endParaRPr lang="nn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9CE338C-72F1-07C3-22DC-DE79FFCE21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0E8E6-48B2-4153-AD5D-28D190B8B888}" type="slidenum">
              <a:rPr lang="nn-NO" smtClean="0"/>
              <a:t>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420035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Kva </a:t>
            </a:r>
            <a:r>
              <a:rPr lang="nb-NO" dirty="0" err="1"/>
              <a:t>gjer</a:t>
            </a:r>
            <a:r>
              <a:rPr lang="nb-NO" dirty="0"/>
              <a:t> det med </a:t>
            </a:r>
            <a:r>
              <a:rPr lang="nb-NO" dirty="0" err="1"/>
              <a:t>hovudet</a:t>
            </a:r>
            <a:r>
              <a:rPr lang="nb-NO" dirty="0"/>
              <a:t> å </a:t>
            </a:r>
            <a:r>
              <a:rPr lang="nb-NO" dirty="0" err="1"/>
              <a:t>vere</a:t>
            </a:r>
            <a:r>
              <a:rPr lang="nb-NO" dirty="0"/>
              <a:t> </a:t>
            </a:r>
            <a:r>
              <a:rPr lang="nb-NO" dirty="0" err="1"/>
              <a:t>mykje</a:t>
            </a:r>
            <a:r>
              <a:rPr lang="nb-NO" dirty="0"/>
              <a:t> på telefonen/data?</a:t>
            </a:r>
          </a:p>
          <a:p>
            <a:endParaRPr lang="nb-NO" dirty="0"/>
          </a:p>
          <a:p>
            <a:r>
              <a:rPr lang="nb-NO" dirty="0"/>
              <a:t>Kva </a:t>
            </a:r>
            <a:r>
              <a:rPr lang="nb-NO" dirty="0" err="1"/>
              <a:t>gjer</a:t>
            </a:r>
            <a:r>
              <a:rPr lang="nb-NO" dirty="0"/>
              <a:t> det med kroppen å </a:t>
            </a:r>
            <a:r>
              <a:rPr lang="nb-NO" dirty="0" err="1"/>
              <a:t>vere</a:t>
            </a:r>
            <a:r>
              <a:rPr lang="nb-NO" dirty="0"/>
              <a:t> </a:t>
            </a:r>
            <a:r>
              <a:rPr lang="nb-NO" dirty="0" err="1"/>
              <a:t>mykje</a:t>
            </a:r>
            <a:r>
              <a:rPr lang="nb-NO" dirty="0"/>
              <a:t> på telefonen/data?</a:t>
            </a:r>
          </a:p>
          <a:p>
            <a:endParaRPr lang="nb-NO" dirty="0"/>
          </a:p>
          <a:p>
            <a:r>
              <a:rPr lang="nb-NO" dirty="0"/>
              <a:t>Kven har ansvar for at barnet får seg nok søvn, sunn mat og nok aktivitet? </a:t>
            </a: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0E8E6-48B2-4153-AD5D-28D190B8B888}" type="slidenum">
              <a:rPr lang="nn-NO" smtClean="0"/>
              <a:t>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663355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249BD-DC52-A84B-E25F-A26839B30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492D72F-AD5C-41CE-671D-D76B565740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FEBF65B-61DC-1F39-1CDB-4E46534759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79052B7-5868-0FBC-A4C5-8E9C9CC825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0E8E6-48B2-4153-AD5D-28D190B8B888}" type="slidenum">
              <a:rPr lang="nn-NO" smtClean="0"/>
              <a:t>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034865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6E07F-7585-B17B-C057-97D257776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FDF7B978-07E7-D84E-1A55-DE1383FC9C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9721ECE-E461-D832-6BC9-BE508E2FD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Aktive </a:t>
            </a:r>
            <a:r>
              <a:rPr lang="nb-NO" dirty="0" err="1"/>
              <a:t>gamerer</a:t>
            </a:r>
            <a:r>
              <a:rPr lang="nb-NO" dirty="0"/>
              <a:t>: Nok bevegelse, søvn og ete riktig. Ikkje strekk søvnen ut i helga…</a:t>
            </a:r>
            <a:endParaRPr lang="nn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9DC6472-1F4D-1DE6-2117-04D84A9E0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0E8E6-48B2-4153-AD5D-28D190B8B888}" type="slidenum">
              <a:rPr lang="nn-NO" smtClean="0"/>
              <a:t>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860489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E7165DB-8AD7-434E-9DAE-BB07F227D6AD}" type="datetimeFigureOut">
              <a:rPr lang="nn-NO" smtClean="0"/>
              <a:t>12.02.2026</a:t>
            </a:fld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n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1E37DE8-E173-4FC7-9317-FABF96D9B22B}" type="slidenum">
              <a:rPr lang="nn-NO" smtClean="0"/>
              <a:t>‹nr.›</a:t>
            </a:fld>
            <a:endParaRPr lang="nn-NO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n-NO"/>
            </a:p>
          </p:txBody>
        </p:sp>
      </p:grpSp>
    </p:spTree>
    <p:extLst>
      <p:ext uri="{BB962C8B-B14F-4D97-AF65-F5344CB8AC3E}">
        <p14:creationId xmlns:p14="http://schemas.microsoft.com/office/powerpoint/2010/main" val="2792554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65DB-8AD7-434E-9DAE-BB07F227D6AD}" type="datetimeFigureOut">
              <a:rPr lang="nn-NO" smtClean="0"/>
              <a:t>12.02.2026</a:t>
            </a:fld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7DE8-E173-4FC7-9317-FABF96D9B22B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8797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65DB-8AD7-434E-9DAE-BB07F227D6AD}" type="datetimeFigureOut">
              <a:rPr lang="nn-NO" smtClean="0"/>
              <a:t>12.02.2026</a:t>
            </a:fld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7DE8-E173-4FC7-9317-FABF96D9B22B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20418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65DB-8AD7-434E-9DAE-BB07F227D6AD}" type="datetimeFigureOut">
              <a:rPr lang="nn-NO" smtClean="0"/>
              <a:t>12.02.2026</a:t>
            </a:fld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7DE8-E173-4FC7-9317-FABF96D9B22B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65788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7165DB-8AD7-434E-9DAE-BB07F227D6AD}" type="datetimeFigureOut">
              <a:rPr lang="nn-NO" smtClean="0"/>
              <a:t>12.02.2026</a:t>
            </a:fld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n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1E37DE8-E173-4FC7-9317-FABF96D9B22B}" type="slidenum">
              <a:rPr lang="nn-NO" smtClean="0"/>
              <a:t>‹nr.›</a:t>
            </a:fld>
            <a:endParaRPr lang="nn-NO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66797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65DB-8AD7-434E-9DAE-BB07F227D6AD}" type="datetimeFigureOut">
              <a:rPr lang="nn-NO" smtClean="0"/>
              <a:t>12.02.2026</a:t>
            </a:fld>
            <a:endParaRPr lang="n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7DE8-E173-4FC7-9317-FABF96D9B22B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64136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65DB-8AD7-434E-9DAE-BB07F227D6AD}" type="datetimeFigureOut">
              <a:rPr lang="nn-NO" smtClean="0"/>
              <a:t>12.02.2026</a:t>
            </a:fld>
            <a:endParaRPr lang="nn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7DE8-E173-4FC7-9317-FABF96D9B22B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34132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65DB-8AD7-434E-9DAE-BB07F227D6AD}" type="datetimeFigureOut">
              <a:rPr lang="nn-NO" smtClean="0"/>
              <a:t>12.02.2026</a:t>
            </a:fld>
            <a:endParaRPr lang="nn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7DE8-E173-4FC7-9317-FABF96D9B22B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142860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65DB-8AD7-434E-9DAE-BB07F227D6AD}" type="datetimeFigureOut">
              <a:rPr lang="nn-NO" smtClean="0"/>
              <a:t>12.02.2026</a:t>
            </a:fld>
            <a:endParaRPr lang="nn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7DE8-E173-4FC7-9317-FABF96D9B22B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87093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7165DB-8AD7-434E-9DAE-BB07F227D6AD}" type="datetimeFigureOut">
              <a:rPr lang="nn-NO" smtClean="0"/>
              <a:t>12.02.2026</a:t>
            </a:fld>
            <a:endParaRPr lang="n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1E37DE8-E173-4FC7-9317-FABF96D9B22B}" type="slidenum">
              <a:rPr lang="nn-NO" smtClean="0"/>
              <a:t>‹nr.›</a:t>
            </a:fld>
            <a:endParaRPr lang="nn-NO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8324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7165DB-8AD7-434E-9DAE-BB07F227D6AD}" type="datetimeFigureOut">
              <a:rPr lang="nn-NO" smtClean="0"/>
              <a:t>12.02.2026</a:t>
            </a:fld>
            <a:endParaRPr lang="n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1E37DE8-E173-4FC7-9317-FABF96D9B22B}" type="slidenum">
              <a:rPr lang="nn-NO" smtClean="0"/>
              <a:t>‹nr.›</a:t>
            </a:fld>
            <a:endParaRPr lang="nn-NO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045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BE7165DB-8AD7-434E-9DAE-BB07F227D6AD}" type="datetimeFigureOut">
              <a:rPr lang="nn-NO" smtClean="0"/>
              <a:t>12.02.2026</a:t>
            </a:fld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n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1E37DE8-E173-4FC7-9317-FABF96D9B22B}" type="slidenum">
              <a:rPr lang="nn-NO" smtClean="0"/>
              <a:t>‹nr.›</a:t>
            </a:fld>
            <a:endParaRPr lang="nn-NO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55785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hyperlink" Target="https://tenk.faktisk.no/samling/foreldre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bufdir.no/foreldrehverdag/skolebarn/digital-hverdag/snakk-med-barn-om-nettbruk/" TargetMode="External"/><Relationship Id="rId11" Type="http://schemas.openxmlformats.org/officeDocument/2006/relationships/image" Target="../media/image41.png"/><Relationship Id="rId5" Type="http://schemas.openxmlformats.org/officeDocument/2006/relationships/hyperlink" Target="https://www.medietilsynet.no/digitale-medier/barn-og-medier/si-ifra/" TargetMode="External"/><Relationship Id="rId10" Type="http://schemas.openxmlformats.org/officeDocument/2006/relationships/image" Target="../media/image20.svg"/><Relationship Id="rId4" Type="http://schemas.openxmlformats.org/officeDocument/2006/relationships/hyperlink" Target="https://www.barnevakten.no/safer-internet-day/" TargetMode="External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video" Target="../media/media1.mp4"/><Relationship Id="rId16" Type="http://schemas.openxmlformats.org/officeDocument/2006/relationships/image" Target="../media/image30.png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11" Type="http://schemas.openxmlformats.org/officeDocument/2006/relationships/image" Target="../media/image25.svg"/><Relationship Id="rId5" Type="http://schemas.openxmlformats.org/officeDocument/2006/relationships/image" Target="../media/image23.pn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sv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4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20.svg"/><Relationship Id="rId4" Type="http://schemas.openxmlformats.org/officeDocument/2006/relationships/image" Target="../media/image35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6FDDC3-E93A-553E-A0D5-5D53E076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3DF22DF5-8DBB-F46E-9239-30B503C43A2A}"/>
              </a:ext>
            </a:extLst>
          </p:cNvPr>
          <p:cNvSpPr txBox="1"/>
          <p:nvPr/>
        </p:nvSpPr>
        <p:spPr>
          <a:xfrm>
            <a:off x="1145478" y="1113182"/>
            <a:ext cx="4950522" cy="1446550"/>
          </a:xfrm>
          <a:prstGeom prst="rect">
            <a:avLst/>
          </a:prstGeom>
          <a:noFill/>
          <a:ln w="50800">
            <a:solidFill>
              <a:srgbClr val="80CDD2"/>
            </a:solidFill>
          </a:ln>
        </p:spPr>
        <p:txBody>
          <a:bodyPr wrap="none" rtlCol="0">
            <a:spAutoFit/>
          </a:bodyPr>
          <a:lstStyle/>
          <a:p>
            <a:r>
              <a:rPr lang="nb-NO" sz="8800" b="1" dirty="0"/>
              <a:t>NÆRVÆR</a:t>
            </a:r>
            <a:endParaRPr lang="nn-NO" sz="8800" b="1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8555E45-B598-ADF1-B2C0-AD964E275506}"/>
              </a:ext>
            </a:extLst>
          </p:cNvPr>
          <p:cNvSpPr txBox="1"/>
          <p:nvPr/>
        </p:nvSpPr>
        <p:spPr>
          <a:xfrm>
            <a:off x="9054508" y="5302461"/>
            <a:ext cx="1709122" cy="584775"/>
          </a:xfrm>
          <a:prstGeom prst="rect">
            <a:avLst/>
          </a:prstGeom>
          <a:noFill/>
          <a:ln w="50800">
            <a:solidFill>
              <a:srgbClr val="80CDD2"/>
            </a:solidFill>
          </a:ln>
        </p:spPr>
        <p:txBody>
          <a:bodyPr wrap="none" rtlCol="0">
            <a:spAutoFit/>
          </a:bodyPr>
          <a:lstStyle/>
          <a:p>
            <a:r>
              <a:rPr lang="nb-NO" sz="3200" b="1" dirty="0"/>
              <a:t>FRÅVÆR</a:t>
            </a:r>
            <a:endParaRPr lang="nn-NO" sz="3200" b="1" dirty="0"/>
          </a:p>
        </p:txBody>
      </p:sp>
      <p:grpSp>
        <p:nvGrpSpPr>
          <p:cNvPr id="36" name="Gruppe 35">
            <a:extLst>
              <a:ext uri="{FF2B5EF4-FFF2-40B4-BE49-F238E27FC236}">
                <a16:creationId xmlns:a16="http://schemas.microsoft.com/office/drawing/2014/main" id="{5AA8F6B4-A11F-0FED-0C4C-AA1FF67EFAA2}"/>
              </a:ext>
            </a:extLst>
          </p:cNvPr>
          <p:cNvGrpSpPr/>
          <p:nvPr/>
        </p:nvGrpSpPr>
        <p:grpSpPr>
          <a:xfrm>
            <a:off x="7754113" y="458761"/>
            <a:ext cx="3713034" cy="3713034"/>
            <a:chOff x="7754113" y="458761"/>
            <a:chExt cx="3713034" cy="3713034"/>
          </a:xfrm>
        </p:grpSpPr>
        <p:pic>
          <p:nvPicPr>
            <p:cNvPr id="35" name="Bilde 34" descr="Gruppe med personer som har det gøy på konsert">
              <a:extLst>
                <a:ext uri="{FF2B5EF4-FFF2-40B4-BE49-F238E27FC236}">
                  <a16:creationId xmlns:a16="http://schemas.microsoft.com/office/drawing/2014/main" id="{3A602C9E-71C5-D13E-9233-1DD48B030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80" t="-691" r="42827" b="-1"/>
            <a:stretch>
              <a:fillRect/>
            </a:stretch>
          </p:blipFill>
          <p:spPr>
            <a:xfrm>
              <a:off x="8867376" y="1045029"/>
              <a:ext cx="1490702" cy="252314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Grafikk 12" descr="Smarttelefon med heldekkende fyll">
              <a:extLst>
                <a:ext uri="{FF2B5EF4-FFF2-40B4-BE49-F238E27FC236}">
                  <a16:creationId xmlns:a16="http://schemas.microsoft.com/office/drawing/2014/main" id="{0E9D3741-4FE7-F7D6-0928-DA6A8AACF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54113" y="458761"/>
              <a:ext cx="3713034" cy="3713034"/>
            </a:xfrm>
            <a:prstGeom prst="rect">
              <a:avLst/>
            </a:prstGeom>
          </p:spPr>
        </p:pic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8CC7CD6E-EEE4-EB3E-65AD-15221E1731A6}"/>
                </a:ext>
              </a:extLst>
            </p:cNvPr>
            <p:cNvSpPr txBox="1"/>
            <p:nvPr/>
          </p:nvSpPr>
          <p:spPr>
            <a:xfrm>
              <a:off x="8572927" y="2675461"/>
              <a:ext cx="2075404" cy="95410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800" b="1" dirty="0">
                  <a:solidFill>
                    <a:srgbClr val="00B0F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SKJERM-</a:t>
              </a:r>
            </a:p>
            <a:p>
              <a:pPr algn="ctr"/>
              <a:r>
                <a:rPr lang="nb-NO" sz="2800" b="1" dirty="0">
                  <a:solidFill>
                    <a:srgbClr val="00B0F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BRUK</a:t>
              </a:r>
              <a:endParaRPr lang="nn-NO" b="1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pic>
          <p:nvPicPr>
            <p:cNvPr id="1026" name="Picture 2" descr="Snapchat Logo PNG Free Download">
              <a:extLst>
                <a:ext uri="{FF2B5EF4-FFF2-40B4-BE49-F238E27FC236}">
                  <a16:creationId xmlns:a16="http://schemas.microsoft.com/office/drawing/2014/main" id="{69CC9805-8FD7-FE68-EF68-3BCEDD4C34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7077" y="1258308"/>
              <a:ext cx="467106" cy="395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Bilde 19">
              <a:extLst>
                <a:ext uri="{FF2B5EF4-FFF2-40B4-BE49-F238E27FC236}">
                  <a16:creationId xmlns:a16="http://schemas.microsoft.com/office/drawing/2014/main" id="{3719C735-378D-4889-3951-975FF000E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96758" y="1258307"/>
              <a:ext cx="702719" cy="39527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7FC747F-814B-E828-6703-2C0DA8F58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0393" y="1258306"/>
              <a:ext cx="395279" cy="395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acebook Messenger Icon in SVG, PNG formats">
              <a:extLst>
                <a:ext uri="{FF2B5EF4-FFF2-40B4-BE49-F238E27FC236}">
                  <a16:creationId xmlns:a16="http://schemas.microsoft.com/office/drawing/2014/main" id="{4AC811CD-8182-4ABC-F11D-AAFF91DDA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0477" y="1702138"/>
              <a:ext cx="395280" cy="395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5" name="Picture 51">
              <a:extLst>
                <a:ext uri="{FF2B5EF4-FFF2-40B4-BE49-F238E27FC236}">
                  <a16:creationId xmlns:a16="http://schemas.microsoft.com/office/drawing/2014/main" id="{0CC7D819-487C-EDF1-5017-F5DA6FDC2C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0393" y="1714979"/>
              <a:ext cx="373531" cy="373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7" name="Picture 53" descr="Youtube App Icon in SVG, PNG formats">
              <a:extLst>
                <a:ext uri="{FF2B5EF4-FFF2-40B4-BE49-F238E27FC236}">
                  <a16:creationId xmlns:a16="http://schemas.microsoft.com/office/drawing/2014/main" id="{BEABFD7B-4E44-BE15-0F0B-928097273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3864" y="1714979"/>
              <a:ext cx="373531" cy="373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C9168621-5A46-044B-EC56-8952074025F2}"/>
              </a:ext>
            </a:extLst>
          </p:cNvPr>
          <p:cNvGrpSpPr/>
          <p:nvPr/>
        </p:nvGrpSpPr>
        <p:grpSpPr>
          <a:xfrm>
            <a:off x="1458349" y="2559732"/>
            <a:ext cx="3902988" cy="3902988"/>
            <a:chOff x="1458349" y="2559732"/>
            <a:chExt cx="3902988" cy="3902988"/>
          </a:xfrm>
        </p:grpSpPr>
        <p:pic>
          <p:nvPicPr>
            <p:cNvPr id="11" name="Grafikk 10" descr="Wi-Fi med heldekkende fyll">
              <a:extLst>
                <a:ext uri="{FF2B5EF4-FFF2-40B4-BE49-F238E27FC236}">
                  <a16:creationId xmlns:a16="http://schemas.microsoft.com/office/drawing/2014/main" id="{CC5C82A7-75F4-4D98-258E-F8D06FEB0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458349" y="2559732"/>
              <a:ext cx="3902988" cy="3902988"/>
            </a:xfrm>
            <a:prstGeom prst="rect">
              <a:avLst/>
            </a:prstGeom>
          </p:spPr>
        </p:pic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A3A3A280-2C08-07AA-0714-BC29C84EBDCA}"/>
                </a:ext>
              </a:extLst>
            </p:cNvPr>
            <p:cNvSpPr txBox="1"/>
            <p:nvPr/>
          </p:nvSpPr>
          <p:spPr>
            <a:xfrm>
              <a:off x="2044080" y="5670312"/>
              <a:ext cx="2731524" cy="792408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800" b="1" dirty="0"/>
                <a:t>NETTVETT</a:t>
              </a:r>
              <a:endParaRPr lang="nn-NO" b="1" dirty="0"/>
            </a:p>
          </p:txBody>
        </p:sp>
        <p:sp>
          <p:nvSpPr>
            <p:cNvPr id="37" name="TekstSylinder 36">
              <a:extLst>
                <a:ext uri="{FF2B5EF4-FFF2-40B4-BE49-F238E27FC236}">
                  <a16:creationId xmlns:a16="http://schemas.microsoft.com/office/drawing/2014/main" id="{1FF77D1C-6763-0D1D-EB98-6349F356A673}"/>
                </a:ext>
              </a:extLst>
            </p:cNvPr>
            <p:cNvSpPr txBox="1"/>
            <p:nvPr/>
          </p:nvSpPr>
          <p:spPr>
            <a:xfrm>
              <a:off x="2817483" y="3097940"/>
              <a:ext cx="1267865" cy="26468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b-NO" sz="16600" b="1" dirty="0">
                  <a:solidFill>
                    <a:srgbClr val="FF3300"/>
                  </a:solidFill>
                </a:rPr>
                <a:t>?</a:t>
              </a:r>
              <a:endParaRPr lang="nn-NO" sz="16600" b="1" dirty="0">
                <a:solidFill>
                  <a:srgbClr val="FF3300"/>
                </a:solidFill>
              </a:endParaRPr>
            </a:p>
          </p:txBody>
        </p:sp>
      </p:grpSp>
      <p:pic>
        <p:nvPicPr>
          <p:cNvPr id="44" name="Grafikk 43" descr="Gjenta med heldekkende fyll">
            <a:extLst>
              <a:ext uri="{FF2B5EF4-FFF2-40B4-BE49-F238E27FC236}">
                <a16:creationId xmlns:a16="http://schemas.microsoft.com/office/drawing/2014/main" id="{6CA10E2C-2F1A-1BA3-1E71-A7393C9183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05557" y="2559732"/>
            <a:ext cx="2580886" cy="2580886"/>
          </a:xfrm>
          <a:prstGeom prst="rect">
            <a:avLst/>
          </a:prstGeom>
        </p:spPr>
      </p:pic>
      <p:pic>
        <p:nvPicPr>
          <p:cNvPr id="6" name="Bilde 5" descr="Et bilde som inneholder logo, symbol, Grafikk, hvit&#10;&#10;KI-generert innhold kan være feil.">
            <a:extLst>
              <a:ext uri="{FF2B5EF4-FFF2-40B4-BE49-F238E27FC236}">
                <a16:creationId xmlns:a16="http://schemas.microsoft.com/office/drawing/2014/main" id="{0E212B0E-11A9-4527-6AAB-CA01266E29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009" y="2186930"/>
            <a:ext cx="345386" cy="3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8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51CA3A13-1B16-455B-7A31-49CFDF4E0B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79" y="246888"/>
            <a:ext cx="10596842" cy="637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k 3" descr="Kvinne med uavgjort hår">
            <a:extLst>
              <a:ext uri="{FF2B5EF4-FFF2-40B4-BE49-F238E27FC236}">
                <a16:creationId xmlns:a16="http://schemas.microsoft.com/office/drawing/2014/main" id="{BA3C6C93-2CB3-7279-0337-A8A1AE0E1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222299" y="5593377"/>
            <a:ext cx="1066763" cy="1105167"/>
          </a:xfrm>
          <a:prstGeom prst="rect">
            <a:avLst/>
          </a:prstGeom>
        </p:spPr>
      </p:pic>
      <p:pic>
        <p:nvPicPr>
          <p:cNvPr id="5" name="Grafikk 4" descr="Mann med tykt hår">
            <a:extLst>
              <a:ext uri="{FF2B5EF4-FFF2-40B4-BE49-F238E27FC236}">
                <a16:creationId xmlns:a16="http://schemas.microsoft.com/office/drawing/2014/main" id="{A54EA342-BB00-5C10-4E0F-FF8821854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57215" y="5669253"/>
            <a:ext cx="986888" cy="1081521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E96100F-E811-A644-5458-A814D2ABA6EF}"/>
              </a:ext>
            </a:extLst>
          </p:cNvPr>
          <p:cNvSpPr/>
          <p:nvPr/>
        </p:nvSpPr>
        <p:spPr>
          <a:xfrm>
            <a:off x="797579" y="1572768"/>
            <a:ext cx="5197199" cy="20482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b-NO" dirty="0" err="1"/>
              <a:t>Nokon</a:t>
            </a:r>
            <a:r>
              <a:rPr lang="nb-NO" dirty="0"/>
              <a:t> av barna bruker </a:t>
            </a:r>
            <a:r>
              <a:rPr lang="nb-NO" dirty="0" err="1"/>
              <a:t>ein</a:t>
            </a:r>
            <a:r>
              <a:rPr lang="nb-NO" dirty="0"/>
              <a:t> enkel chat-funksjon i eit spel/</a:t>
            </a:r>
            <a:r>
              <a:rPr lang="nb-NO" dirty="0" err="1"/>
              <a:t>meldingsteneste</a:t>
            </a:r>
            <a:r>
              <a:rPr lang="nb-NO" dirty="0"/>
              <a:t>. Eit barn legger ut </a:t>
            </a:r>
            <a:r>
              <a:rPr lang="nb-NO" dirty="0" err="1"/>
              <a:t>ein</a:t>
            </a:r>
            <a:r>
              <a:rPr lang="nb-NO" dirty="0"/>
              <a:t> link til </a:t>
            </a:r>
            <a:r>
              <a:rPr lang="nb-NO" dirty="0" err="1"/>
              <a:t>youtube</a:t>
            </a:r>
            <a:r>
              <a:rPr lang="nb-NO" dirty="0"/>
              <a:t> med upassende innhold for 8/9 åring. Eit barn kjenner seg uthengt og eit anna barn vert skremt. Dette fører til at det vert vanskeleg for barna å gå på skulen dagen etter. Nokre foreldre reagerer, andre tenker at «såpass må </a:t>
            </a:r>
            <a:r>
              <a:rPr lang="nb-NO" dirty="0" err="1"/>
              <a:t>dei</a:t>
            </a:r>
            <a:r>
              <a:rPr lang="nb-NO" dirty="0"/>
              <a:t> tåle».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DDB91C46-EFA0-809D-FC86-676858F6E1B8}"/>
              </a:ext>
            </a:extLst>
          </p:cNvPr>
          <p:cNvSpPr/>
          <p:nvPr/>
        </p:nvSpPr>
        <p:spPr>
          <a:xfrm>
            <a:off x="898801" y="246888"/>
            <a:ext cx="5197199" cy="132588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b-NO" sz="4000" b="1" dirty="0">
                <a:solidFill>
                  <a:srgbClr val="C00000"/>
                </a:solidFill>
              </a:rPr>
              <a:t>UTHENGING OG UPASSENDE INNHOLD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9F1C7ED-BF06-0C0F-4F1E-573C3DB11953}"/>
              </a:ext>
            </a:extLst>
          </p:cNvPr>
          <p:cNvSpPr/>
          <p:nvPr/>
        </p:nvSpPr>
        <p:spPr>
          <a:xfrm>
            <a:off x="6467194" y="246888"/>
            <a:ext cx="5083465" cy="50371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b-NO" dirty="0"/>
              <a:t>Kva er «innhold» for </a:t>
            </a:r>
            <a:r>
              <a:rPr lang="nb-NO" dirty="0" err="1"/>
              <a:t>ein</a:t>
            </a:r>
            <a:r>
              <a:rPr lang="nb-NO" dirty="0"/>
              <a:t> 3.klassing å sjå på </a:t>
            </a:r>
            <a:r>
              <a:rPr lang="nb-NO" dirty="0" err="1"/>
              <a:t>youtube</a:t>
            </a:r>
            <a:r>
              <a:rPr lang="nb-NO" dirty="0"/>
              <a:t>/zoomerang/</a:t>
            </a:r>
            <a:r>
              <a:rPr lang="nb-NO" dirty="0" err="1"/>
              <a:t>tiktok</a:t>
            </a:r>
            <a:r>
              <a:rPr lang="nb-NO" dirty="0"/>
              <a:t> </a:t>
            </a:r>
            <a:r>
              <a:rPr lang="nb-NO" dirty="0" err="1"/>
              <a:t>etc</a:t>
            </a:r>
            <a:r>
              <a:rPr lang="nb-NO" dirty="0"/>
              <a:t>?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nb-NO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b-NO" dirty="0"/>
              <a:t>Skal barna sjå videoer aleine på rommet, eller i fellesrom (</a:t>
            </a:r>
            <a:r>
              <a:rPr lang="nb-NO" dirty="0" err="1"/>
              <a:t>headset</a:t>
            </a:r>
            <a:r>
              <a:rPr lang="nb-NO" dirty="0"/>
              <a:t>/ikke </a:t>
            </a:r>
            <a:r>
              <a:rPr lang="nb-NO" dirty="0" err="1"/>
              <a:t>headset</a:t>
            </a:r>
            <a:r>
              <a:rPr lang="nb-NO" dirty="0"/>
              <a:t>?)</a:t>
            </a:r>
            <a:br>
              <a:rPr lang="nb-NO" dirty="0"/>
            </a:br>
            <a:endParaRPr lang="nb-NO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b-NO" dirty="0"/>
              <a:t>Korleis lærer </a:t>
            </a:r>
            <a:r>
              <a:rPr lang="nb-NO" dirty="0" err="1"/>
              <a:t>me</a:t>
            </a:r>
            <a:r>
              <a:rPr lang="nb-NO" dirty="0"/>
              <a:t> barna å forstå at det som vert sagt/skrive digitalt påvirker </a:t>
            </a:r>
            <a:r>
              <a:rPr lang="nb-NO" dirty="0" err="1"/>
              <a:t>kvarandre</a:t>
            </a:r>
            <a:r>
              <a:rPr lang="nb-NO" dirty="0"/>
              <a:t>? Kva </a:t>
            </a:r>
            <a:r>
              <a:rPr lang="nb-NO" dirty="0" err="1"/>
              <a:t>gjer</a:t>
            </a:r>
            <a:r>
              <a:rPr lang="nb-NO" dirty="0"/>
              <a:t> </a:t>
            </a:r>
            <a:r>
              <a:rPr lang="nb-NO" dirty="0" err="1"/>
              <a:t>me</a:t>
            </a:r>
            <a:r>
              <a:rPr lang="nb-NO" dirty="0"/>
              <a:t> viss barn vert utestengt digitalt?</a:t>
            </a:r>
            <a:br>
              <a:rPr lang="nb-NO" dirty="0"/>
            </a:br>
            <a:endParaRPr lang="nb-NO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b-NO" dirty="0"/>
              <a:t>Skal foreldre ha innsyn i alt barnet </a:t>
            </a:r>
            <a:r>
              <a:rPr lang="nb-NO" dirty="0" err="1"/>
              <a:t>gjer</a:t>
            </a:r>
            <a:r>
              <a:rPr lang="nb-NO" dirty="0"/>
              <a:t> digitalt?</a:t>
            </a:r>
            <a:br>
              <a:rPr lang="nb-NO" dirty="0"/>
            </a:br>
            <a:endParaRPr lang="nb-NO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b-NO" dirty="0"/>
              <a:t>Korleis lærer </a:t>
            </a:r>
            <a:r>
              <a:rPr lang="nb-NO" dirty="0" err="1"/>
              <a:t>me</a:t>
            </a:r>
            <a:r>
              <a:rPr lang="nb-NO" dirty="0"/>
              <a:t> barna å kjenne igjen, og håndtere uønska/skremmende innhold?</a:t>
            </a:r>
            <a:br>
              <a:rPr lang="nb-NO" dirty="0"/>
            </a:br>
            <a:endParaRPr lang="nb-NO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b-NO" dirty="0"/>
              <a:t>Kva felles rammer kan </a:t>
            </a:r>
            <a:r>
              <a:rPr lang="nb-NO" dirty="0" err="1"/>
              <a:t>me</a:t>
            </a:r>
            <a:r>
              <a:rPr lang="nb-NO" dirty="0"/>
              <a:t> lage for online chat/meldinger og aldersgrenser på </a:t>
            </a:r>
            <a:r>
              <a:rPr lang="nb-NO" dirty="0" err="1"/>
              <a:t>SoMe</a:t>
            </a:r>
            <a:r>
              <a:rPr lang="nb-NO" dirty="0"/>
              <a:t> og spel?</a:t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50084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FD8DA7-0297-0144-08F8-EA8E4904C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4B4E21C8-472D-3F37-351E-1BAEFA5FF9BA}"/>
              </a:ext>
            </a:extLst>
          </p:cNvPr>
          <p:cNvSpPr/>
          <p:nvPr/>
        </p:nvSpPr>
        <p:spPr>
          <a:xfrm>
            <a:off x="923544" y="877824"/>
            <a:ext cx="10314432" cy="5038344"/>
          </a:xfrm>
          <a:prstGeom prst="rect">
            <a:avLst/>
          </a:prstGeom>
          <a:solidFill>
            <a:srgbClr val="80CD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3600" b="1" dirty="0">
                <a:solidFill>
                  <a:srgbClr val="FF0000"/>
                </a:solidFill>
              </a:rPr>
              <a:t>Barnas</a:t>
            </a:r>
            <a:r>
              <a:rPr lang="en-US" sz="3600" b="1" dirty="0"/>
              <a:t> </a:t>
            </a:r>
            <a:r>
              <a:rPr lang="en-US" sz="3600" b="1" dirty="0" err="1">
                <a:solidFill>
                  <a:schemeClr val="tx1"/>
                </a:solidFill>
              </a:rPr>
              <a:t>råd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til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foreldre</a:t>
            </a:r>
            <a:r>
              <a:rPr lang="en-US" sz="3200" dirty="0"/>
              <a:t>​</a:t>
            </a:r>
            <a:endParaRPr lang="en-US" dirty="0"/>
          </a:p>
          <a:p>
            <a:pPr fontAlgn="base"/>
            <a:r>
              <a:rPr lang="en-US" dirty="0"/>
              <a:t>​</a:t>
            </a:r>
          </a:p>
          <a:p>
            <a:pPr marL="457200" indent="-457200" fontAlgn="base"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Sett </a:t>
            </a:r>
            <a:r>
              <a:rPr lang="en-US" sz="2400" b="1" dirty="0" err="1">
                <a:solidFill>
                  <a:schemeClr val="bg1"/>
                </a:solidFill>
              </a:rPr>
              <a:t>dere</a:t>
            </a:r>
            <a:r>
              <a:rPr lang="en-US" sz="2400" b="1" dirty="0">
                <a:solidFill>
                  <a:schemeClr val="bg1"/>
                </a:solidFill>
              </a:rPr>
              <a:t> inn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hvilke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tjenester</a:t>
            </a:r>
            <a:r>
              <a:rPr lang="en-US" sz="2400" dirty="0">
                <a:solidFill>
                  <a:schemeClr val="tx1"/>
                </a:solidFill>
              </a:rPr>
              <a:t> vi </a:t>
            </a:r>
            <a:r>
              <a:rPr lang="en-US" sz="2400" dirty="0" err="1">
                <a:solidFill>
                  <a:schemeClr val="tx1"/>
                </a:solidFill>
              </a:rPr>
              <a:t>bruker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og</a:t>
            </a:r>
            <a:r>
              <a:rPr lang="en-US" sz="2400" dirty="0">
                <a:solidFill>
                  <a:schemeClr val="tx1"/>
                </a:solidFill>
              </a:rPr>
              <a:t> bruk de </a:t>
            </a:r>
            <a:r>
              <a:rPr lang="en-US" sz="2400" dirty="0" err="1">
                <a:solidFill>
                  <a:schemeClr val="tx1"/>
                </a:solidFill>
              </a:rPr>
              <a:t>samme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tjenestene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som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oss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marL="457200" indent="-457200" fontAlgn="base"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 ​</a:t>
            </a:r>
            <a:r>
              <a:rPr lang="en-US" sz="2400" b="1" dirty="0" err="1">
                <a:solidFill>
                  <a:schemeClr val="tx1"/>
                </a:solidFill>
              </a:rPr>
              <a:t>Vær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/>
              <a:t>oppdatert</a:t>
            </a:r>
            <a:r>
              <a:rPr lang="en-US" sz="2400" b="1" dirty="0"/>
              <a:t> </a:t>
            </a:r>
            <a:r>
              <a:rPr lang="en-US" sz="2400" dirty="0" err="1">
                <a:solidFill>
                  <a:schemeClr val="tx1"/>
                </a:solidFill>
              </a:rPr>
              <a:t>på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aldersgrenser</a:t>
            </a:r>
            <a:r>
              <a:rPr lang="en-US" sz="2400" dirty="0">
                <a:solidFill>
                  <a:schemeClr val="tx1"/>
                </a:solidFill>
              </a:rPr>
              <a:t>.​</a:t>
            </a:r>
          </a:p>
          <a:p>
            <a:pPr marL="457200" indent="-457200" fontAlgn="base"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Lær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oss</a:t>
            </a:r>
            <a:r>
              <a:rPr lang="en-US" sz="2400" b="1" dirty="0">
                <a:solidFill>
                  <a:schemeClr val="bg1"/>
                </a:solidFill>
              </a:rPr>
              <a:t> å </a:t>
            </a:r>
            <a:r>
              <a:rPr lang="en-US" sz="2400" b="1" dirty="0" err="1">
                <a:solidFill>
                  <a:schemeClr val="bg1"/>
                </a:solidFill>
              </a:rPr>
              <a:t>være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kritisk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hvem</a:t>
            </a:r>
            <a:r>
              <a:rPr lang="en-US" sz="2400" dirty="0">
                <a:solidFill>
                  <a:schemeClr val="tx1"/>
                </a:solidFill>
              </a:rPr>
              <a:t> vi legger </a:t>
            </a:r>
            <a:r>
              <a:rPr lang="en-US" sz="2400" dirty="0" err="1">
                <a:solidFill>
                  <a:schemeClr val="tx1"/>
                </a:solidFill>
              </a:rPr>
              <a:t>til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og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spør</a:t>
            </a:r>
            <a:r>
              <a:rPr lang="en-US" sz="2400" dirty="0">
                <a:solidFill>
                  <a:schemeClr val="tx1"/>
                </a:solidFill>
              </a:rPr>
              <a:t> om </a:t>
            </a:r>
            <a:r>
              <a:rPr lang="en-US" sz="2400" dirty="0" err="1">
                <a:solidFill>
                  <a:schemeClr val="tx1"/>
                </a:solidFill>
              </a:rPr>
              <a:t>oss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hvem</a:t>
            </a:r>
            <a:r>
              <a:rPr lang="en-US" sz="2400" dirty="0">
                <a:solidFill>
                  <a:schemeClr val="tx1"/>
                </a:solidFill>
              </a:rPr>
              <a:t> vi </a:t>
            </a:r>
            <a:r>
              <a:rPr lang="en-US" sz="2400" dirty="0" err="1">
                <a:solidFill>
                  <a:schemeClr val="tx1"/>
                </a:solidFill>
              </a:rPr>
              <a:t>følger</a:t>
            </a:r>
            <a:r>
              <a:rPr lang="en-US" sz="2400" dirty="0">
                <a:solidFill>
                  <a:schemeClr val="tx1"/>
                </a:solidFill>
              </a:rPr>
              <a:t>.​</a:t>
            </a:r>
          </a:p>
          <a:p>
            <a:pPr marL="457200" indent="-457200" fontAlgn="base"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Fortell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oss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hvorfor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det </a:t>
            </a:r>
            <a:r>
              <a:rPr lang="en-US" sz="2400" dirty="0" err="1">
                <a:solidFill>
                  <a:schemeClr val="tx1"/>
                </a:solidFill>
              </a:rPr>
              <a:t>ikke</a:t>
            </a:r>
            <a:r>
              <a:rPr lang="en-US" sz="2400" dirty="0">
                <a:solidFill>
                  <a:schemeClr val="tx1"/>
                </a:solidFill>
              </a:rPr>
              <a:t> er </a:t>
            </a:r>
            <a:r>
              <a:rPr lang="en-US" sz="2400" dirty="0" err="1">
                <a:solidFill>
                  <a:schemeClr val="tx1"/>
                </a:solidFill>
              </a:rPr>
              <a:t>lurt</a:t>
            </a:r>
            <a:r>
              <a:rPr lang="en-US" sz="2400" dirty="0">
                <a:solidFill>
                  <a:schemeClr val="tx1"/>
                </a:solidFill>
              </a:rPr>
              <a:t> å dele </a:t>
            </a:r>
            <a:r>
              <a:rPr lang="en-US" sz="2400" dirty="0" err="1">
                <a:solidFill>
                  <a:schemeClr val="tx1"/>
                </a:solidFill>
              </a:rPr>
              <a:t>nakenbilder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r>
              <a:rPr lang="en-US" sz="2400" dirty="0"/>
              <a:t>​</a:t>
            </a:r>
          </a:p>
          <a:p>
            <a:pPr marL="457200" indent="-457200" fontAlgn="base"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Sjekk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profilene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våre</a:t>
            </a:r>
            <a:r>
              <a:rPr lang="en-US" sz="2400" dirty="0">
                <a:solidFill>
                  <a:schemeClr val="tx1"/>
                </a:solidFill>
              </a:rPr>
              <a:t>, men </a:t>
            </a:r>
            <a:r>
              <a:rPr lang="en-US" sz="2400" dirty="0" err="1">
                <a:solidFill>
                  <a:schemeClr val="tx1"/>
                </a:solidFill>
              </a:rPr>
              <a:t>ikke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overvåk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oss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r>
              <a:rPr lang="en-US" sz="2400" dirty="0"/>
              <a:t> </a:t>
            </a:r>
            <a:r>
              <a:rPr lang="en-US" sz="2400" b="1" dirty="0" err="1"/>
              <a:t>Følg</a:t>
            </a:r>
            <a:r>
              <a:rPr lang="en-US" sz="2400" b="1" dirty="0"/>
              <a:t> </a:t>
            </a:r>
            <a:r>
              <a:rPr lang="en-US" sz="2400" b="1" dirty="0" err="1"/>
              <a:t>opp</a:t>
            </a:r>
            <a:r>
              <a:rPr lang="en-US" sz="2400" b="1" dirty="0"/>
              <a:t> </a:t>
            </a:r>
            <a:r>
              <a:rPr lang="en-US" sz="2400" b="1" dirty="0" err="1"/>
              <a:t>og</a:t>
            </a:r>
            <a:r>
              <a:rPr lang="en-US" sz="2400" b="1" dirty="0"/>
              <a:t> </a:t>
            </a:r>
            <a:r>
              <a:rPr lang="en-US" sz="2400" b="1" dirty="0" err="1"/>
              <a:t>bry</a:t>
            </a:r>
            <a:r>
              <a:rPr lang="en-US" sz="2400" b="1" dirty="0"/>
              <a:t> </a:t>
            </a:r>
            <a:r>
              <a:rPr lang="en-US" sz="2400" b="1" dirty="0" err="1"/>
              <a:t>dere</a:t>
            </a:r>
            <a:r>
              <a:rPr lang="en-US" sz="2400" b="1" dirty="0">
                <a:solidFill>
                  <a:schemeClr val="tx1"/>
                </a:solidFill>
              </a:rPr>
              <a:t>,</a:t>
            </a:r>
            <a:r>
              <a:rPr lang="en-US" sz="2400" b="1" dirty="0"/>
              <a:t> </a:t>
            </a:r>
            <a:r>
              <a:rPr lang="en-US" sz="2400" dirty="0">
                <a:solidFill>
                  <a:schemeClr val="tx1"/>
                </a:solidFill>
              </a:rPr>
              <a:t>men </a:t>
            </a:r>
            <a:r>
              <a:rPr lang="en-US" sz="2400" dirty="0" err="1">
                <a:solidFill>
                  <a:schemeClr val="tx1"/>
                </a:solidFill>
              </a:rPr>
              <a:t>ikke</a:t>
            </a:r>
            <a:r>
              <a:rPr lang="en-US" sz="2400" dirty="0">
                <a:solidFill>
                  <a:schemeClr val="tx1"/>
                </a:solidFill>
              </a:rPr>
              <a:t> for </a:t>
            </a:r>
            <a:r>
              <a:rPr lang="en-US" sz="2400" dirty="0" err="1">
                <a:solidFill>
                  <a:schemeClr val="tx1"/>
                </a:solidFill>
              </a:rPr>
              <a:t>mye</a:t>
            </a:r>
            <a:r>
              <a:rPr lang="en-US" sz="2400" dirty="0">
                <a:solidFill>
                  <a:schemeClr val="tx1"/>
                </a:solidFill>
              </a:rPr>
              <a:t>.​</a:t>
            </a:r>
          </a:p>
          <a:p>
            <a:pPr marL="457200" indent="-457200" fontAlgn="base"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Spør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oss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før</a:t>
            </a:r>
            <a:r>
              <a:rPr lang="en-US" sz="2400" dirty="0">
                <a:solidFill>
                  <a:schemeClr val="tx1"/>
                </a:solidFill>
              </a:rPr>
              <a:t> du </a:t>
            </a:r>
            <a:r>
              <a:rPr lang="en-US" sz="2400" dirty="0" err="1">
                <a:solidFill>
                  <a:schemeClr val="tx1"/>
                </a:solidFill>
              </a:rPr>
              <a:t>deler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bilder</a:t>
            </a:r>
            <a:r>
              <a:rPr lang="en-US" sz="2400" dirty="0">
                <a:solidFill>
                  <a:schemeClr val="tx1"/>
                </a:solidFill>
              </a:rPr>
              <a:t> av </a:t>
            </a:r>
            <a:r>
              <a:rPr lang="en-US" sz="2400" dirty="0" err="1">
                <a:solidFill>
                  <a:schemeClr val="tx1"/>
                </a:solidFill>
              </a:rPr>
              <a:t>oss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og</a:t>
            </a:r>
            <a:r>
              <a:rPr lang="en-US" sz="2400" dirty="0">
                <a:solidFill>
                  <a:schemeClr val="tx1"/>
                </a:solidFill>
              </a:rPr>
              <a:t> tagger </a:t>
            </a:r>
            <a:r>
              <a:rPr lang="en-US" sz="2400" dirty="0" err="1">
                <a:solidFill>
                  <a:schemeClr val="tx1"/>
                </a:solidFill>
              </a:rPr>
              <a:t>oss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sosiale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medier</a:t>
            </a:r>
            <a:r>
              <a:rPr lang="en-US" sz="2400" dirty="0">
                <a:solidFill>
                  <a:schemeClr val="tx1"/>
                </a:solidFill>
              </a:rPr>
              <a:t>.​</a:t>
            </a:r>
          </a:p>
          <a:p>
            <a:pPr marL="457200" indent="-457200" fontAlgn="base"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Vær</a:t>
            </a:r>
            <a:r>
              <a:rPr lang="en-US" sz="2400" dirty="0">
                <a:solidFill>
                  <a:schemeClr val="tx1"/>
                </a:solidFill>
              </a:rPr>
              <a:t> et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/>
              <a:t>godt</a:t>
            </a:r>
            <a:r>
              <a:rPr lang="en-US" sz="2400" b="1" dirty="0"/>
              <a:t> </a:t>
            </a:r>
            <a:r>
              <a:rPr lang="en-US" sz="2400" b="1" dirty="0" err="1"/>
              <a:t>forbilde</a:t>
            </a:r>
            <a:r>
              <a:rPr lang="en-US" sz="24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02BD80A-4A3A-444C-5FFE-4F541D469F23}"/>
              </a:ext>
            </a:extLst>
          </p:cNvPr>
          <p:cNvSpPr txBox="1"/>
          <p:nvPr/>
        </p:nvSpPr>
        <p:spPr>
          <a:xfrm>
            <a:off x="8908587" y="5546836"/>
            <a:ext cx="2231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Kjelde: Redd Barna</a:t>
            </a:r>
            <a:endParaRPr lang="nn-NO" dirty="0">
              <a:solidFill>
                <a:srgbClr val="FF0000"/>
              </a:solidFill>
            </a:endParaRPr>
          </a:p>
        </p:txBody>
      </p:sp>
      <p:pic>
        <p:nvPicPr>
          <p:cNvPr id="5" name="Grafikk 4" descr="Kvinne med uavgjort hår">
            <a:extLst>
              <a:ext uri="{FF2B5EF4-FFF2-40B4-BE49-F238E27FC236}">
                <a16:creationId xmlns:a16="http://schemas.microsoft.com/office/drawing/2014/main" id="{E813B329-2CD8-4573-DF87-E674C07ED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413247" y="5791200"/>
            <a:ext cx="875814" cy="907344"/>
          </a:xfrm>
          <a:prstGeom prst="rect">
            <a:avLst/>
          </a:prstGeom>
        </p:spPr>
      </p:pic>
      <p:pic>
        <p:nvPicPr>
          <p:cNvPr id="12" name="Grafikk 11" descr="Mann med tykt hår">
            <a:extLst>
              <a:ext uri="{FF2B5EF4-FFF2-40B4-BE49-F238E27FC236}">
                <a16:creationId xmlns:a16="http://schemas.microsoft.com/office/drawing/2014/main" id="{BAD7A113-6A0A-25C9-82F2-95616B6BBC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33865" y="5862843"/>
            <a:ext cx="810237" cy="88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18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226492-7AB8-2BC3-5AEF-66BE8700A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3B9763C-81DD-B798-3689-A310F1A7A5AA}"/>
              </a:ext>
            </a:extLst>
          </p:cNvPr>
          <p:cNvSpPr/>
          <p:nvPr/>
        </p:nvSpPr>
        <p:spPr>
          <a:xfrm>
            <a:off x="923544" y="877824"/>
            <a:ext cx="10314432" cy="5038344"/>
          </a:xfrm>
          <a:prstGeom prst="rect">
            <a:avLst/>
          </a:prstGeom>
          <a:solidFill>
            <a:srgbClr val="80CD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fontAlgn="base"/>
            <a:r>
              <a:rPr lang="en-US" sz="3600" b="1" dirty="0" err="1">
                <a:solidFill>
                  <a:srgbClr val="FF0000"/>
                </a:solidFill>
              </a:rPr>
              <a:t>Diskutér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  <a:p>
            <a:pPr marL="571500" indent="-57150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FF0000"/>
              </a:solidFill>
            </a:endParaRPr>
          </a:p>
          <a:p>
            <a:pPr marL="342900" indent="-34290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Kan me ha </a:t>
            </a:r>
            <a:r>
              <a:rPr lang="en-US" sz="2400" b="1" dirty="0" err="1">
                <a:solidFill>
                  <a:schemeClr val="bg1"/>
                </a:solidFill>
              </a:rPr>
              <a:t>felles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kveldsrutine</a:t>
            </a:r>
            <a:r>
              <a:rPr lang="en-US" sz="2400" b="1" dirty="0">
                <a:solidFill>
                  <a:schemeClr val="bg1"/>
                </a:solidFill>
              </a:rPr>
              <a:t> for digital </a:t>
            </a:r>
            <a:r>
              <a:rPr lang="en-US" sz="2400" b="1" dirty="0" err="1">
                <a:solidFill>
                  <a:schemeClr val="bg1"/>
                </a:solidFill>
              </a:rPr>
              <a:t>avlogging</a:t>
            </a:r>
            <a:r>
              <a:rPr lang="en-US" sz="2400" b="1" dirty="0">
                <a:solidFill>
                  <a:schemeClr val="bg1"/>
                </a:solidFill>
              </a:rPr>
              <a:t>? 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  <a:p>
            <a:pPr marL="342900" indent="-34290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Kan me verte </a:t>
            </a:r>
            <a:r>
              <a:rPr lang="en-US" sz="2400" b="1" dirty="0" err="1">
                <a:solidFill>
                  <a:schemeClr val="bg1"/>
                </a:solidFill>
              </a:rPr>
              <a:t>einig</a:t>
            </a:r>
            <a:r>
              <a:rPr lang="en-US" sz="2400" b="1" dirty="0">
                <a:solidFill>
                  <a:schemeClr val="bg1"/>
                </a:solidFill>
              </a:rPr>
              <a:t> om </a:t>
            </a:r>
            <a:r>
              <a:rPr lang="en-US" sz="2400" b="1" dirty="0" err="1">
                <a:solidFill>
                  <a:schemeClr val="bg1"/>
                </a:solidFill>
              </a:rPr>
              <a:t>felles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praksis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på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aldersgrenser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på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SoMe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og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spel</a:t>
            </a:r>
            <a:r>
              <a:rPr lang="en-US" sz="2400" b="1" dirty="0">
                <a:solidFill>
                  <a:schemeClr val="bg1"/>
                </a:solidFill>
              </a:rPr>
              <a:t>?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  <a:p>
            <a:pPr marL="342900" indent="-34290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</a:rPr>
              <a:t>Kva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kan</a:t>
            </a:r>
            <a:r>
              <a:rPr lang="en-US" sz="2400" b="1" dirty="0">
                <a:solidFill>
                  <a:schemeClr val="bg1"/>
                </a:solidFill>
              </a:rPr>
              <a:t> me verte </a:t>
            </a:r>
            <a:r>
              <a:rPr lang="en-US" sz="2400" b="1" dirty="0" err="1">
                <a:solidFill>
                  <a:schemeClr val="bg1"/>
                </a:solidFill>
              </a:rPr>
              <a:t>einig</a:t>
            </a:r>
            <a:r>
              <a:rPr lang="en-US" sz="2400" b="1" dirty="0">
                <a:solidFill>
                  <a:schemeClr val="bg1"/>
                </a:solidFill>
              </a:rPr>
              <a:t> om at me </a:t>
            </a:r>
            <a:r>
              <a:rPr lang="en-US" sz="2400" b="1" dirty="0" err="1">
                <a:solidFill>
                  <a:schemeClr val="bg1"/>
                </a:solidFill>
              </a:rPr>
              <a:t>gjer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om </a:t>
            </a:r>
            <a:r>
              <a:rPr lang="en-US" sz="2400" b="1" dirty="0" err="1">
                <a:solidFill>
                  <a:schemeClr val="bg1"/>
                </a:solidFill>
              </a:rPr>
              <a:t>barna</a:t>
            </a:r>
            <a:r>
              <a:rPr lang="en-US" sz="2400" b="1" dirty="0">
                <a:solidFill>
                  <a:schemeClr val="bg1"/>
                </a:solidFill>
              </a:rPr>
              <a:t> vert </a:t>
            </a:r>
            <a:r>
              <a:rPr lang="en-US" sz="2400" b="1" dirty="0" err="1">
                <a:solidFill>
                  <a:schemeClr val="bg1"/>
                </a:solidFill>
              </a:rPr>
              <a:t>utsett</a:t>
            </a:r>
            <a:r>
              <a:rPr lang="en-US" sz="2400" b="1" dirty="0">
                <a:solidFill>
                  <a:schemeClr val="bg1"/>
                </a:solidFill>
              </a:rPr>
              <a:t> for </a:t>
            </a:r>
            <a:r>
              <a:rPr lang="en-US" sz="2400" b="1" dirty="0" err="1">
                <a:solidFill>
                  <a:schemeClr val="bg1"/>
                </a:solidFill>
              </a:rPr>
              <a:t>upassande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 err="1">
                <a:solidFill>
                  <a:schemeClr val="bg1"/>
                </a:solidFill>
              </a:rPr>
              <a:t>innhold</a:t>
            </a:r>
            <a:r>
              <a:rPr lang="en-US" sz="2400" b="1" dirty="0">
                <a:solidFill>
                  <a:schemeClr val="bg1"/>
                </a:solidFill>
              </a:rPr>
              <a:t>?</a:t>
            </a:r>
            <a:br>
              <a:rPr lang="en-US" sz="3600" b="1" dirty="0">
                <a:solidFill>
                  <a:srgbClr val="FF0000"/>
                </a:solidFill>
              </a:rPr>
            </a:br>
            <a:endParaRPr lang="en-US" sz="3600" b="1" dirty="0">
              <a:solidFill>
                <a:srgbClr val="FF0000"/>
              </a:solidFill>
            </a:endParaRPr>
          </a:p>
          <a:p>
            <a:pPr marL="342900" indent="-342900" fontAlgn="base">
              <a:buClr>
                <a:srgbClr val="E62C00"/>
              </a:buClr>
              <a:buFont typeface="Franklin Gothic Book" panose="020B0503020102020204" pitchFamily="34" charset="0"/>
              <a:buChar char="☻"/>
            </a:pP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" name="Grafikk 4" descr="Kvinne med uavgjort hår">
            <a:extLst>
              <a:ext uri="{FF2B5EF4-FFF2-40B4-BE49-F238E27FC236}">
                <a16:creationId xmlns:a16="http://schemas.microsoft.com/office/drawing/2014/main" id="{8C413FFA-2531-06BC-5471-1A4354453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413247" y="5791200"/>
            <a:ext cx="875814" cy="907344"/>
          </a:xfrm>
          <a:prstGeom prst="rect">
            <a:avLst/>
          </a:prstGeom>
        </p:spPr>
      </p:pic>
      <p:pic>
        <p:nvPicPr>
          <p:cNvPr id="12" name="Grafikk 11" descr="Mann med tykt hår">
            <a:extLst>
              <a:ext uri="{FF2B5EF4-FFF2-40B4-BE49-F238E27FC236}">
                <a16:creationId xmlns:a16="http://schemas.microsoft.com/office/drawing/2014/main" id="{F3A11091-63C2-2B2C-EBAA-712DE71A7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33865" y="5862843"/>
            <a:ext cx="810237" cy="88793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BA7E9B6-C961-1A9A-98A0-6648FE0D6F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95"/>
          <a:stretch>
            <a:fillRect/>
          </a:stretch>
        </p:blipFill>
        <p:spPr>
          <a:xfrm>
            <a:off x="6837511" y="3712464"/>
            <a:ext cx="4252329" cy="202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25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59D5F6-61EC-5D33-03F3-A9CD92650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D589929-EEB7-F827-0240-6F9AD23235A0}"/>
              </a:ext>
            </a:extLst>
          </p:cNvPr>
          <p:cNvSpPr/>
          <p:nvPr/>
        </p:nvSpPr>
        <p:spPr>
          <a:xfrm>
            <a:off x="923544" y="877824"/>
            <a:ext cx="10314432" cy="5038344"/>
          </a:xfrm>
          <a:prstGeom prst="rect">
            <a:avLst/>
          </a:prstGeom>
          <a:solidFill>
            <a:srgbClr val="80CD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fontAlgn="base"/>
            <a:r>
              <a:rPr lang="en-US" sz="3600" b="1" dirty="0">
                <a:solidFill>
                  <a:srgbClr val="FF0000"/>
                </a:solidFill>
              </a:rPr>
              <a:t>Tips!</a:t>
            </a:r>
          </a:p>
          <a:p>
            <a:pPr fontAlgn="base"/>
            <a:r>
              <a:rPr lang="nb-NO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foreldre og foresatte </a:t>
            </a:r>
            <a:r>
              <a:rPr lang="nb-NO" sz="2000" dirty="0">
                <a:solidFill>
                  <a:srgbClr val="E62C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|</a:t>
            </a:r>
            <a:r>
              <a:rPr lang="nb-NO" sz="2000" dirty="0">
                <a:solidFill>
                  <a:srgbClr val="957A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b-NO" sz="20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Tenk</a:t>
            </a:r>
            <a:endParaRPr lang="nb-NO" sz="2000" dirty="0">
              <a:solidFill>
                <a:srgbClr val="FF0000"/>
              </a:solidFill>
            </a:endParaRPr>
          </a:p>
          <a:p>
            <a:pPr fontAlgn="base"/>
            <a:endParaRPr lang="nb-NO" sz="2000" b="1" dirty="0">
              <a:solidFill>
                <a:srgbClr val="FF0000"/>
              </a:solidFill>
            </a:endParaRPr>
          </a:p>
          <a:p>
            <a:pPr fontAlgn="base"/>
            <a:r>
              <a:rPr lang="nn-NO" sz="2000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Safer</a:t>
            </a:r>
            <a:r>
              <a:rPr lang="nn-NO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Internet Day 2026 – for foreldre og </a:t>
            </a:r>
            <a:r>
              <a:rPr lang="nn-NO" sz="2000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lærere</a:t>
            </a:r>
            <a:r>
              <a:rPr lang="nn-NO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n-NO" sz="2000" dirty="0">
                <a:solidFill>
                  <a:srgbClr val="E62C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| </a:t>
            </a:r>
            <a:r>
              <a:rPr lang="nn-NO" sz="2000" dirty="0" err="1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Barnevakten</a:t>
            </a:r>
            <a:endParaRPr lang="nn-NO" sz="2000" dirty="0">
              <a:solidFill>
                <a:srgbClr val="FF0000"/>
              </a:solidFill>
            </a:endParaRPr>
          </a:p>
          <a:p>
            <a:pPr fontAlgn="base"/>
            <a:endParaRPr lang="nn-NO" sz="2000" dirty="0">
              <a:solidFill>
                <a:srgbClr val="FF0000"/>
              </a:solidFill>
            </a:endParaRPr>
          </a:p>
          <a:p>
            <a:pPr fontAlgn="base"/>
            <a:r>
              <a:rPr lang="nb-NO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Skadelig innhold? Slik veileder du barna på nett </a:t>
            </a:r>
            <a:r>
              <a:rPr lang="nb-NO" sz="2000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| Medietilsynet</a:t>
            </a:r>
            <a:endParaRPr lang="nb-NO" sz="2000" dirty="0">
              <a:solidFill>
                <a:srgbClr val="FF0000"/>
              </a:solidFill>
            </a:endParaRPr>
          </a:p>
          <a:p>
            <a:pPr fontAlgn="base"/>
            <a:endParaRPr lang="nb-NO" sz="2000" dirty="0">
              <a:solidFill>
                <a:srgbClr val="FF0000"/>
              </a:solidFill>
            </a:endParaRPr>
          </a:p>
          <a:p>
            <a:pPr fontAlgn="base"/>
            <a:r>
              <a:rPr lang="nb-NO" sz="20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Snakk med barn om nettbruk </a:t>
            </a:r>
            <a:r>
              <a:rPr lang="nb-NO" sz="2000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| </a:t>
            </a:r>
            <a:r>
              <a:rPr lang="nb-NO" sz="2000" dirty="0" err="1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Bufdir</a:t>
            </a:r>
            <a:endParaRPr lang="nb-NO" sz="2000" dirty="0">
              <a:solidFill>
                <a:srgbClr val="FF0000"/>
              </a:solidFill>
            </a:endParaRPr>
          </a:p>
          <a:p>
            <a:pPr fontAlgn="base"/>
            <a:endParaRPr lang="nb-NO" sz="2400" b="1" dirty="0">
              <a:solidFill>
                <a:srgbClr val="E62C00"/>
              </a:solidFill>
            </a:endParaRPr>
          </a:p>
          <a:p>
            <a:pPr fontAlgn="base"/>
            <a:r>
              <a:rPr lang="nb-NO" sz="2400" b="1" dirty="0">
                <a:solidFill>
                  <a:schemeClr val="bg1"/>
                </a:solidFill>
              </a:rPr>
              <a:t>INVOLVÉR</a:t>
            </a:r>
          </a:p>
          <a:p>
            <a:pPr fontAlgn="base"/>
            <a:r>
              <a:rPr lang="nb-NO" sz="2400" b="1" dirty="0">
                <a:solidFill>
                  <a:srgbClr val="FF0000"/>
                </a:solidFill>
              </a:rPr>
              <a:t>			INKLUDÉR</a:t>
            </a:r>
          </a:p>
          <a:p>
            <a:pPr fontAlgn="base"/>
            <a:r>
              <a:rPr lang="en-US" sz="2400" b="1" dirty="0">
                <a:solidFill>
                  <a:srgbClr val="FF0000"/>
                </a:solidFill>
              </a:rPr>
              <a:t>						</a:t>
            </a:r>
            <a:r>
              <a:rPr lang="en-US" sz="2400" b="1" dirty="0">
                <a:solidFill>
                  <a:schemeClr val="tx1"/>
                </a:solidFill>
              </a:rPr>
              <a:t>INVISTÉR</a:t>
            </a:r>
          </a:p>
          <a:p>
            <a:pPr fontAlgn="base"/>
            <a:r>
              <a:rPr lang="en-US" sz="2400" b="1" dirty="0">
                <a:solidFill>
                  <a:srgbClr val="FF0000"/>
                </a:solidFill>
              </a:rPr>
              <a:t>		</a:t>
            </a:r>
          </a:p>
        </p:txBody>
      </p:sp>
      <p:pic>
        <p:nvPicPr>
          <p:cNvPr id="5" name="Grafikk 4" descr="Kvinne med uavgjort hår">
            <a:extLst>
              <a:ext uri="{FF2B5EF4-FFF2-40B4-BE49-F238E27FC236}">
                <a16:creationId xmlns:a16="http://schemas.microsoft.com/office/drawing/2014/main" id="{FC151EF8-6371-5376-2BD8-C1FF8297CD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0413247" y="5791200"/>
            <a:ext cx="875814" cy="907344"/>
          </a:xfrm>
          <a:prstGeom prst="rect">
            <a:avLst/>
          </a:prstGeom>
        </p:spPr>
      </p:pic>
      <p:pic>
        <p:nvPicPr>
          <p:cNvPr id="12" name="Grafikk 11" descr="Mann med tykt hår">
            <a:extLst>
              <a:ext uri="{FF2B5EF4-FFF2-40B4-BE49-F238E27FC236}">
                <a16:creationId xmlns:a16="http://schemas.microsoft.com/office/drawing/2014/main" id="{0A4DAA55-7382-238A-742E-73A2A9F4E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33865" y="5862843"/>
            <a:ext cx="810237" cy="887931"/>
          </a:xfrm>
          <a:prstGeom prst="rect">
            <a:avLst/>
          </a:prstGeom>
        </p:spPr>
      </p:pic>
      <p:pic>
        <p:nvPicPr>
          <p:cNvPr id="10" name="Bilde 9" descr="Et bilde som inneholder tegnefilm, illustrasjon, clip art, morsom&#10;&#10;KI-generert innhold kan være feil.">
            <a:extLst>
              <a:ext uri="{FF2B5EF4-FFF2-40B4-BE49-F238E27FC236}">
                <a16:creationId xmlns:a16="http://schemas.microsoft.com/office/drawing/2014/main" id="{3B24D014-7AE1-31BA-15E4-241F7706EF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7527" y="3429000"/>
            <a:ext cx="4057530" cy="21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3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5F6217-9E55-2219-A26F-BF690E59B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lipse 16">
            <a:extLst>
              <a:ext uri="{FF2B5EF4-FFF2-40B4-BE49-F238E27FC236}">
                <a16:creationId xmlns:a16="http://schemas.microsoft.com/office/drawing/2014/main" id="{74D1CFDE-3BBC-9C4E-E9AB-A4C02EDB4E8E}"/>
              </a:ext>
            </a:extLst>
          </p:cNvPr>
          <p:cNvSpPr/>
          <p:nvPr/>
        </p:nvSpPr>
        <p:spPr>
          <a:xfrm>
            <a:off x="4603282" y="1887781"/>
            <a:ext cx="2985435" cy="3082435"/>
          </a:xfrm>
          <a:prstGeom prst="ellipse">
            <a:avLst/>
          </a:prstGeom>
          <a:solidFill>
            <a:srgbClr val="80CDD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400" dirty="0"/>
              <a:t>elev</a:t>
            </a:r>
            <a:endParaRPr lang="nn-NO" sz="4400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4794EB5-16D0-F6B8-EDCD-428BE23E3D0F}"/>
              </a:ext>
            </a:extLst>
          </p:cNvPr>
          <p:cNvSpPr/>
          <p:nvPr/>
        </p:nvSpPr>
        <p:spPr>
          <a:xfrm>
            <a:off x="984183" y="1887780"/>
            <a:ext cx="2985435" cy="3082435"/>
          </a:xfrm>
          <a:prstGeom prst="ellipse">
            <a:avLst/>
          </a:prstGeom>
          <a:solidFill>
            <a:srgbClr val="80CDD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400" dirty="0"/>
              <a:t>foreldre</a:t>
            </a:r>
            <a:endParaRPr lang="nn-NO" sz="4400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437F098-6F60-20EB-81E6-2A53553FF6E5}"/>
              </a:ext>
            </a:extLst>
          </p:cNvPr>
          <p:cNvSpPr/>
          <p:nvPr/>
        </p:nvSpPr>
        <p:spPr>
          <a:xfrm>
            <a:off x="8222381" y="1887779"/>
            <a:ext cx="2985435" cy="3082435"/>
          </a:xfrm>
          <a:prstGeom prst="ellipse">
            <a:avLst/>
          </a:prstGeom>
          <a:solidFill>
            <a:srgbClr val="80CDD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400" dirty="0"/>
              <a:t>skule</a:t>
            </a:r>
            <a:endParaRPr lang="nn-NO" sz="4400" dirty="0"/>
          </a:p>
        </p:txBody>
      </p:sp>
      <p:sp>
        <p:nvSpPr>
          <p:cNvPr id="25" name="Bue 24">
            <a:extLst>
              <a:ext uri="{FF2B5EF4-FFF2-40B4-BE49-F238E27FC236}">
                <a16:creationId xmlns:a16="http://schemas.microsoft.com/office/drawing/2014/main" id="{7AEEFEF7-90AC-931D-FDF0-6BB30052477C}"/>
              </a:ext>
            </a:extLst>
          </p:cNvPr>
          <p:cNvSpPr/>
          <p:nvPr/>
        </p:nvSpPr>
        <p:spPr>
          <a:xfrm rot="10800000">
            <a:off x="2928782" y="4391397"/>
            <a:ext cx="2660507" cy="1392865"/>
          </a:xfrm>
          <a:prstGeom prst="arc">
            <a:avLst>
              <a:gd name="adj1" fmla="val 11101993"/>
              <a:gd name="adj2" fmla="val 21368074"/>
            </a:avLst>
          </a:prstGeom>
          <a:ln w="508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26" name="Bue 25">
            <a:extLst>
              <a:ext uri="{FF2B5EF4-FFF2-40B4-BE49-F238E27FC236}">
                <a16:creationId xmlns:a16="http://schemas.microsoft.com/office/drawing/2014/main" id="{2B68D906-FC13-1BA4-342D-21891FE49806}"/>
              </a:ext>
            </a:extLst>
          </p:cNvPr>
          <p:cNvSpPr/>
          <p:nvPr/>
        </p:nvSpPr>
        <p:spPr>
          <a:xfrm rot="10800000">
            <a:off x="6602711" y="4391398"/>
            <a:ext cx="2660507" cy="1392865"/>
          </a:xfrm>
          <a:prstGeom prst="arc">
            <a:avLst>
              <a:gd name="adj1" fmla="val 11101993"/>
              <a:gd name="adj2" fmla="val 21368074"/>
            </a:avLst>
          </a:prstGeom>
          <a:ln w="508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27" name="Bue 26">
            <a:extLst>
              <a:ext uri="{FF2B5EF4-FFF2-40B4-BE49-F238E27FC236}">
                <a16:creationId xmlns:a16="http://schemas.microsoft.com/office/drawing/2014/main" id="{4D27951C-19A4-5DF5-2C59-CA90C2A8C8CD}"/>
              </a:ext>
            </a:extLst>
          </p:cNvPr>
          <p:cNvSpPr/>
          <p:nvPr/>
        </p:nvSpPr>
        <p:spPr>
          <a:xfrm>
            <a:off x="6784056" y="991483"/>
            <a:ext cx="2660507" cy="1392865"/>
          </a:xfrm>
          <a:prstGeom prst="arc">
            <a:avLst>
              <a:gd name="adj1" fmla="val 10880502"/>
              <a:gd name="adj2" fmla="val 21368074"/>
            </a:avLst>
          </a:prstGeom>
          <a:ln w="508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28" name="Bue 27">
            <a:extLst>
              <a:ext uri="{FF2B5EF4-FFF2-40B4-BE49-F238E27FC236}">
                <a16:creationId xmlns:a16="http://schemas.microsoft.com/office/drawing/2014/main" id="{271C7B59-EA54-4023-0567-5ABBD752CB1A}"/>
              </a:ext>
            </a:extLst>
          </p:cNvPr>
          <p:cNvSpPr/>
          <p:nvPr/>
        </p:nvSpPr>
        <p:spPr>
          <a:xfrm>
            <a:off x="3033162" y="970547"/>
            <a:ext cx="2660507" cy="1392865"/>
          </a:xfrm>
          <a:prstGeom prst="arc">
            <a:avLst>
              <a:gd name="adj1" fmla="val 10880502"/>
              <a:gd name="adj2" fmla="val 21368074"/>
            </a:avLst>
          </a:prstGeom>
          <a:ln w="508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322880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6B64EC-603C-07AE-BCD2-730568D9C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FAA2D6E0-2091-4F3B-E526-585DE38A3DAD}"/>
              </a:ext>
            </a:extLst>
          </p:cNvPr>
          <p:cNvSpPr txBox="1"/>
          <p:nvPr/>
        </p:nvSpPr>
        <p:spPr>
          <a:xfrm>
            <a:off x="1485623" y="506278"/>
            <a:ext cx="3055898" cy="1938992"/>
          </a:xfrm>
          <a:prstGeom prst="rect">
            <a:avLst/>
          </a:prstGeom>
          <a:noFill/>
          <a:ln w="50800">
            <a:solidFill>
              <a:srgbClr val="80CD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/>
              <a:t>SKULE</a:t>
            </a:r>
          </a:p>
          <a:p>
            <a:pPr algn="ctr"/>
            <a:r>
              <a:rPr lang="nb-NO" sz="2400" dirty="0"/>
              <a:t>Relasjoner</a:t>
            </a:r>
          </a:p>
          <a:p>
            <a:pPr algn="ctr"/>
            <a:r>
              <a:rPr lang="nb-NO" sz="2400" dirty="0"/>
              <a:t>Læringsmiljø</a:t>
            </a:r>
          </a:p>
          <a:p>
            <a:pPr algn="ctr"/>
            <a:r>
              <a:rPr lang="nb-NO" sz="2400" dirty="0"/>
              <a:t>Struktur og rutiner</a:t>
            </a:r>
          </a:p>
          <a:p>
            <a:pPr algn="ctr"/>
            <a:r>
              <a:rPr lang="nb-NO" sz="2400" dirty="0"/>
              <a:t>Mestring</a:t>
            </a:r>
            <a:endParaRPr lang="nn-NO" sz="2400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A66FC95-3C3B-700C-7DB0-EC026C70E77A}"/>
              </a:ext>
            </a:extLst>
          </p:cNvPr>
          <p:cNvSpPr txBox="1"/>
          <p:nvPr/>
        </p:nvSpPr>
        <p:spPr>
          <a:xfrm>
            <a:off x="8493762" y="690944"/>
            <a:ext cx="3055898" cy="1569660"/>
          </a:xfrm>
          <a:prstGeom prst="rect">
            <a:avLst/>
          </a:prstGeom>
          <a:noFill/>
          <a:ln w="50800">
            <a:solidFill>
              <a:srgbClr val="80CD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/>
              <a:t>HEIM</a:t>
            </a:r>
          </a:p>
          <a:p>
            <a:pPr algn="ctr"/>
            <a:r>
              <a:rPr lang="nb-NO" sz="2400" dirty="0"/>
              <a:t>Familiedynamikk</a:t>
            </a:r>
          </a:p>
          <a:p>
            <a:pPr algn="ctr"/>
            <a:r>
              <a:rPr lang="nb-NO" sz="2400" dirty="0"/>
              <a:t>Struktur og rutiner</a:t>
            </a:r>
          </a:p>
          <a:p>
            <a:pPr algn="ctr"/>
            <a:r>
              <a:rPr lang="nb-NO" sz="2400" dirty="0"/>
              <a:t>Tillit og holdninger</a:t>
            </a:r>
            <a:endParaRPr lang="nn-NO" sz="2400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6A4D71CE-FBEF-A356-C4E9-BC0E4814E05E}"/>
              </a:ext>
            </a:extLst>
          </p:cNvPr>
          <p:cNvSpPr txBox="1"/>
          <p:nvPr/>
        </p:nvSpPr>
        <p:spPr>
          <a:xfrm>
            <a:off x="1485623" y="4675504"/>
            <a:ext cx="3055898" cy="1200329"/>
          </a:xfrm>
          <a:prstGeom prst="rect">
            <a:avLst/>
          </a:prstGeom>
          <a:noFill/>
          <a:ln w="50800">
            <a:solidFill>
              <a:srgbClr val="80CD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/>
              <a:t>FRITID</a:t>
            </a:r>
          </a:p>
          <a:p>
            <a:pPr algn="ctr"/>
            <a:r>
              <a:rPr lang="nb-NO" sz="2400" dirty="0"/>
              <a:t>Nettverk</a:t>
            </a:r>
          </a:p>
          <a:p>
            <a:pPr algn="ctr"/>
            <a:r>
              <a:rPr lang="nb-NO" sz="2400" dirty="0"/>
              <a:t>Aktiviteter</a:t>
            </a:r>
            <a:endParaRPr lang="nn-NO" sz="2400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1049C9D-97B3-37C0-3600-839CC7EA2C14}"/>
              </a:ext>
            </a:extLst>
          </p:cNvPr>
          <p:cNvSpPr txBox="1"/>
          <p:nvPr/>
        </p:nvSpPr>
        <p:spPr>
          <a:xfrm>
            <a:off x="8493762" y="4597397"/>
            <a:ext cx="3055898" cy="1200329"/>
          </a:xfrm>
          <a:prstGeom prst="rect">
            <a:avLst/>
          </a:prstGeom>
          <a:noFill/>
          <a:ln w="50800">
            <a:solidFill>
              <a:srgbClr val="80CD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/>
              <a:t>ELEV</a:t>
            </a:r>
          </a:p>
          <a:p>
            <a:pPr algn="ctr"/>
            <a:r>
              <a:rPr lang="nb-NO" sz="2400" dirty="0"/>
              <a:t>Ressurser</a:t>
            </a:r>
          </a:p>
          <a:p>
            <a:pPr algn="ctr"/>
            <a:r>
              <a:rPr lang="nb-NO" sz="2400" dirty="0"/>
              <a:t>Sårbarhet</a:t>
            </a:r>
            <a:endParaRPr lang="nn-NO" sz="2400" dirty="0"/>
          </a:p>
        </p:txBody>
      </p:sp>
      <p:cxnSp>
        <p:nvCxnSpPr>
          <p:cNvPr id="13" name="Rett pilkobling 12">
            <a:extLst>
              <a:ext uri="{FF2B5EF4-FFF2-40B4-BE49-F238E27FC236}">
                <a16:creationId xmlns:a16="http://schemas.microsoft.com/office/drawing/2014/main" id="{40FC6A8C-6337-8A37-4030-58E27A1B425A}"/>
              </a:ext>
            </a:extLst>
          </p:cNvPr>
          <p:cNvCxnSpPr>
            <a:cxnSpLocks/>
          </p:cNvCxnSpPr>
          <p:nvPr/>
        </p:nvCxnSpPr>
        <p:spPr>
          <a:xfrm flipV="1">
            <a:off x="5862696" y="1945649"/>
            <a:ext cx="1916784" cy="499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kobling 16">
            <a:extLst>
              <a:ext uri="{FF2B5EF4-FFF2-40B4-BE49-F238E27FC236}">
                <a16:creationId xmlns:a16="http://schemas.microsoft.com/office/drawing/2014/main" id="{3CEFF1A8-4E97-81A8-EE8F-13D7C3827ACC}"/>
              </a:ext>
            </a:extLst>
          </p:cNvPr>
          <p:cNvCxnSpPr>
            <a:cxnSpLocks/>
          </p:cNvCxnSpPr>
          <p:nvPr/>
        </p:nvCxnSpPr>
        <p:spPr>
          <a:xfrm flipH="1">
            <a:off x="5740924" y="1187778"/>
            <a:ext cx="171567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kobling 21">
            <a:extLst>
              <a:ext uri="{FF2B5EF4-FFF2-40B4-BE49-F238E27FC236}">
                <a16:creationId xmlns:a16="http://schemas.microsoft.com/office/drawing/2014/main" id="{41AF5E27-58B6-82AE-8131-69A14FD98352}"/>
              </a:ext>
            </a:extLst>
          </p:cNvPr>
          <p:cNvCxnSpPr>
            <a:cxnSpLocks/>
          </p:cNvCxnSpPr>
          <p:nvPr/>
        </p:nvCxnSpPr>
        <p:spPr>
          <a:xfrm>
            <a:off x="9711179" y="3090149"/>
            <a:ext cx="0" cy="14064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pilkobling 26">
            <a:extLst>
              <a:ext uri="{FF2B5EF4-FFF2-40B4-BE49-F238E27FC236}">
                <a16:creationId xmlns:a16="http://schemas.microsoft.com/office/drawing/2014/main" id="{1F7579ED-1CC7-A894-52E7-C46F6E81FFA6}"/>
              </a:ext>
            </a:extLst>
          </p:cNvPr>
          <p:cNvCxnSpPr>
            <a:cxnSpLocks/>
          </p:cNvCxnSpPr>
          <p:nvPr/>
        </p:nvCxnSpPr>
        <p:spPr>
          <a:xfrm>
            <a:off x="5740924" y="5275668"/>
            <a:ext cx="1876615" cy="803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pilkobling 28">
            <a:extLst>
              <a:ext uri="{FF2B5EF4-FFF2-40B4-BE49-F238E27FC236}">
                <a16:creationId xmlns:a16="http://schemas.microsoft.com/office/drawing/2014/main" id="{C0E90F42-2539-6E4F-27BD-B7BA027FFE81}"/>
              </a:ext>
            </a:extLst>
          </p:cNvPr>
          <p:cNvCxnSpPr>
            <a:cxnSpLocks/>
          </p:cNvCxnSpPr>
          <p:nvPr/>
        </p:nvCxnSpPr>
        <p:spPr>
          <a:xfrm flipV="1">
            <a:off x="2318994" y="3026594"/>
            <a:ext cx="161826" cy="13191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kobling 31">
            <a:extLst>
              <a:ext uri="{FF2B5EF4-FFF2-40B4-BE49-F238E27FC236}">
                <a16:creationId xmlns:a16="http://schemas.microsoft.com/office/drawing/2014/main" id="{AA3BB343-D66E-6A30-92DE-D2D3011BC1C0}"/>
              </a:ext>
            </a:extLst>
          </p:cNvPr>
          <p:cNvCxnSpPr>
            <a:cxnSpLocks/>
          </p:cNvCxnSpPr>
          <p:nvPr/>
        </p:nvCxnSpPr>
        <p:spPr>
          <a:xfrm flipV="1">
            <a:off x="10342775" y="2769418"/>
            <a:ext cx="161826" cy="13191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uppe 51">
            <a:extLst>
              <a:ext uri="{FF2B5EF4-FFF2-40B4-BE49-F238E27FC236}">
                <a16:creationId xmlns:a16="http://schemas.microsoft.com/office/drawing/2014/main" id="{845D4517-F4DD-0C6D-4453-DFB840A5F8BB}"/>
              </a:ext>
            </a:extLst>
          </p:cNvPr>
          <p:cNvGrpSpPr/>
          <p:nvPr/>
        </p:nvGrpSpPr>
        <p:grpSpPr>
          <a:xfrm>
            <a:off x="5463344" y="2707314"/>
            <a:ext cx="1265311" cy="1310863"/>
            <a:chOff x="4456963" y="2693567"/>
            <a:chExt cx="1265311" cy="1310863"/>
          </a:xfrm>
        </p:grpSpPr>
        <p:pic>
          <p:nvPicPr>
            <p:cNvPr id="44" name="Grafikk 43" descr="Kvinne med uavgjort hår">
              <a:extLst>
                <a:ext uri="{FF2B5EF4-FFF2-40B4-BE49-F238E27FC236}">
                  <a16:creationId xmlns:a16="http://schemas.microsoft.com/office/drawing/2014/main" id="{51BA6BCE-31C0-D6F8-518A-7734B1E39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4456963" y="2693567"/>
              <a:ext cx="1265311" cy="1310863"/>
            </a:xfrm>
            <a:prstGeom prst="rect">
              <a:avLst/>
            </a:prstGeom>
          </p:spPr>
        </p:pic>
        <p:pic>
          <p:nvPicPr>
            <p:cNvPr id="46" name="Grafikk 45" descr="En median ansikt">
              <a:extLst>
                <a:ext uri="{FF2B5EF4-FFF2-40B4-BE49-F238E27FC236}">
                  <a16:creationId xmlns:a16="http://schemas.microsoft.com/office/drawing/2014/main" id="{7E932C07-F295-9078-744F-20BAA48DD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4497690" y="3234852"/>
              <a:ext cx="591929" cy="646386"/>
            </a:xfrm>
            <a:prstGeom prst="rect">
              <a:avLst/>
            </a:prstGeom>
          </p:spPr>
        </p:pic>
      </p:grpSp>
      <p:grpSp>
        <p:nvGrpSpPr>
          <p:cNvPr id="51" name="Gruppe 50">
            <a:extLst>
              <a:ext uri="{FF2B5EF4-FFF2-40B4-BE49-F238E27FC236}">
                <a16:creationId xmlns:a16="http://schemas.microsoft.com/office/drawing/2014/main" id="{EA4A10CE-2D05-E1D9-FF7F-15DE23964A57}"/>
              </a:ext>
            </a:extLst>
          </p:cNvPr>
          <p:cNvGrpSpPr/>
          <p:nvPr/>
        </p:nvGrpSpPr>
        <p:grpSpPr>
          <a:xfrm>
            <a:off x="6430083" y="2731451"/>
            <a:ext cx="1170570" cy="1282816"/>
            <a:chOff x="6612500" y="2892783"/>
            <a:chExt cx="1170570" cy="1282816"/>
          </a:xfrm>
        </p:grpSpPr>
        <p:pic>
          <p:nvPicPr>
            <p:cNvPr id="42" name="Grafikk 41" descr="Mann med tykt hår">
              <a:extLst>
                <a:ext uri="{FF2B5EF4-FFF2-40B4-BE49-F238E27FC236}">
                  <a16:creationId xmlns:a16="http://schemas.microsoft.com/office/drawing/2014/main" id="{EC37AB23-1FB1-840E-E785-E5B22043D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12500" y="2892783"/>
              <a:ext cx="1170570" cy="1282816"/>
            </a:xfrm>
            <a:prstGeom prst="rect">
              <a:avLst/>
            </a:prstGeom>
          </p:spPr>
        </p:pic>
        <p:pic>
          <p:nvPicPr>
            <p:cNvPr id="50" name="Grafikk 49" descr="Et øye bilde som ruller">
              <a:extLst>
                <a:ext uri="{FF2B5EF4-FFF2-40B4-BE49-F238E27FC236}">
                  <a16:creationId xmlns:a16="http://schemas.microsoft.com/office/drawing/2014/main" id="{18462B3D-F44A-5F7D-10DE-812D8777A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934598" y="3392954"/>
              <a:ext cx="624197" cy="643704"/>
            </a:xfrm>
            <a:prstGeom prst="rect">
              <a:avLst/>
            </a:prstGeom>
          </p:spPr>
        </p:pic>
      </p:grpSp>
      <p:cxnSp>
        <p:nvCxnSpPr>
          <p:cNvPr id="33" name="Rett pilkobling 32">
            <a:extLst>
              <a:ext uri="{FF2B5EF4-FFF2-40B4-BE49-F238E27FC236}">
                <a16:creationId xmlns:a16="http://schemas.microsoft.com/office/drawing/2014/main" id="{C4991049-DB92-A03F-EE9F-5323B67429A1}"/>
              </a:ext>
            </a:extLst>
          </p:cNvPr>
          <p:cNvCxnSpPr>
            <a:cxnSpLocks/>
          </p:cNvCxnSpPr>
          <p:nvPr/>
        </p:nvCxnSpPr>
        <p:spPr>
          <a:xfrm flipH="1" flipV="1">
            <a:off x="5438062" y="2568881"/>
            <a:ext cx="2766051" cy="14492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tt pilkobling 37">
            <a:extLst>
              <a:ext uri="{FF2B5EF4-FFF2-40B4-BE49-F238E27FC236}">
                <a16:creationId xmlns:a16="http://schemas.microsoft.com/office/drawing/2014/main" id="{59CDE492-FC0B-36B1-F1B0-A7621E304C5E}"/>
              </a:ext>
            </a:extLst>
          </p:cNvPr>
          <p:cNvCxnSpPr>
            <a:cxnSpLocks/>
          </p:cNvCxnSpPr>
          <p:nvPr/>
        </p:nvCxnSpPr>
        <p:spPr>
          <a:xfrm flipH="1">
            <a:off x="5118755" y="2148816"/>
            <a:ext cx="3085358" cy="18826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tt pilkobling 34">
            <a:extLst>
              <a:ext uri="{FF2B5EF4-FFF2-40B4-BE49-F238E27FC236}">
                <a16:creationId xmlns:a16="http://schemas.microsoft.com/office/drawing/2014/main" id="{ED77BC64-A104-7F8E-8C9C-5A97B1FCA2AE}"/>
              </a:ext>
            </a:extLst>
          </p:cNvPr>
          <p:cNvCxnSpPr>
            <a:cxnSpLocks/>
          </p:cNvCxnSpPr>
          <p:nvPr/>
        </p:nvCxnSpPr>
        <p:spPr>
          <a:xfrm flipV="1">
            <a:off x="5438062" y="2830925"/>
            <a:ext cx="2348876" cy="15661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pilkobling 24">
            <a:extLst>
              <a:ext uri="{FF2B5EF4-FFF2-40B4-BE49-F238E27FC236}">
                <a16:creationId xmlns:a16="http://schemas.microsoft.com/office/drawing/2014/main" id="{FDA6ADF7-DFBC-E85A-418D-91C4820E91C2}"/>
              </a:ext>
            </a:extLst>
          </p:cNvPr>
          <p:cNvCxnSpPr>
            <a:cxnSpLocks/>
          </p:cNvCxnSpPr>
          <p:nvPr/>
        </p:nvCxnSpPr>
        <p:spPr>
          <a:xfrm>
            <a:off x="6598763" y="3429000"/>
            <a:ext cx="1256907" cy="10675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tt pilkobling 52">
            <a:extLst>
              <a:ext uri="{FF2B5EF4-FFF2-40B4-BE49-F238E27FC236}">
                <a16:creationId xmlns:a16="http://schemas.microsoft.com/office/drawing/2014/main" id="{A82E6CE9-2209-7B56-F197-887ED3E8388C}"/>
              </a:ext>
            </a:extLst>
          </p:cNvPr>
          <p:cNvCxnSpPr>
            <a:cxnSpLocks/>
          </p:cNvCxnSpPr>
          <p:nvPr/>
        </p:nvCxnSpPr>
        <p:spPr>
          <a:xfrm flipH="1">
            <a:off x="3097993" y="2891303"/>
            <a:ext cx="165253" cy="14904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ett pilkobling 54">
            <a:extLst>
              <a:ext uri="{FF2B5EF4-FFF2-40B4-BE49-F238E27FC236}">
                <a16:creationId xmlns:a16="http://schemas.microsoft.com/office/drawing/2014/main" id="{C0E1D48A-4AD3-F214-C030-904643A11C38}"/>
              </a:ext>
            </a:extLst>
          </p:cNvPr>
          <p:cNvCxnSpPr>
            <a:cxnSpLocks/>
          </p:cNvCxnSpPr>
          <p:nvPr/>
        </p:nvCxnSpPr>
        <p:spPr>
          <a:xfrm flipH="1">
            <a:off x="5769994" y="4880820"/>
            <a:ext cx="171567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95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098DB9-892E-FB4D-A4A7-E98F4870E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5" title="Trær om vinteren">
            <a:hlinkClick r:id="" action="ppaction://media"/>
            <a:extLst>
              <a:ext uri="{FF2B5EF4-FFF2-40B4-BE49-F238E27FC236}">
                <a16:creationId xmlns:a16="http://schemas.microsoft.com/office/drawing/2014/main" id="{391182EF-427F-5525-D970-27212A42E0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09DAF54-0611-E4B4-B319-14251309E4FD}"/>
              </a:ext>
            </a:extLst>
          </p:cNvPr>
          <p:cNvSpPr txBox="1"/>
          <p:nvPr/>
        </p:nvSpPr>
        <p:spPr>
          <a:xfrm>
            <a:off x="456292" y="257175"/>
            <a:ext cx="6493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b="1" dirty="0" err="1">
                <a:solidFill>
                  <a:schemeClr val="bg1"/>
                </a:solidFill>
                <a:cs typeface="Aharoni" panose="02010803020104030203" pitchFamily="2" charset="-79"/>
              </a:rPr>
              <a:t>Ungane</a:t>
            </a:r>
            <a:r>
              <a:rPr lang="nb-NO" sz="4800" b="1" dirty="0">
                <a:solidFill>
                  <a:schemeClr val="bg1"/>
                </a:solidFill>
                <a:cs typeface="Aharoni" panose="02010803020104030203" pitchFamily="2" charset="-79"/>
              </a:rPr>
              <a:t> våre lever </a:t>
            </a:r>
            <a:r>
              <a:rPr lang="nb-NO" sz="4800" b="1" dirty="0" err="1">
                <a:solidFill>
                  <a:schemeClr val="bg1"/>
                </a:solidFill>
                <a:cs typeface="Aharoni" panose="02010803020104030203" pitchFamily="2" charset="-79"/>
              </a:rPr>
              <a:t>éit</a:t>
            </a:r>
            <a:r>
              <a:rPr lang="nb-NO" sz="4800" b="1" dirty="0">
                <a:solidFill>
                  <a:schemeClr val="bg1"/>
                </a:solidFill>
                <a:cs typeface="Aharoni" panose="02010803020104030203" pitchFamily="2" charset="-79"/>
              </a:rPr>
              <a:t> liv</a:t>
            </a:r>
            <a:endParaRPr lang="nn-NO" sz="1050" b="1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grpSp>
        <p:nvGrpSpPr>
          <p:cNvPr id="74" name="Gruppe 73">
            <a:extLst>
              <a:ext uri="{FF2B5EF4-FFF2-40B4-BE49-F238E27FC236}">
                <a16:creationId xmlns:a16="http://schemas.microsoft.com/office/drawing/2014/main" id="{8D3B6DD6-F207-645A-9EF1-1070BC7D107F}"/>
              </a:ext>
            </a:extLst>
          </p:cNvPr>
          <p:cNvGrpSpPr/>
          <p:nvPr/>
        </p:nvGrpSpPr>
        <p:grpSpPr>
          <a:xfrm>
            <a:off x="2425787" y="1174383"/>
            <a:ext cx="8198320" cy="5568359"/>
            <a:chOff x="2425787" y="1174383"/>
            <a:chExt cx="8198320" cy="5568359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C2511FB7-50CF-B51D-EEF8-6CEC079F99BC}"/>
                </a:ext>
              </a:extLst>
            </p:cNvPr>
            <p:cNvSpPr/>
            <p:nvPr/>
          </p:nvSpPr>
          <p:spPr>
            <a:xfrm>
              <a:off x="2425787" y="3002640"/>
              <a:ext cx="1879814" cy="1940891"/>
            </a:xfrm>
            <a:prstGeom prst="ellipse">
              <a:avLst/>
            </a:prstGeom>
            <a:solidFill>
              <a:srgbClr val="80CDD2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sz="4400" dirty="0"/>
            </a:p>
          </p:txBody>
        </p:sp>
        <p:pic>
          <p:nvPicPr>
            <p:cNvPr id="18" name="Grafikk 17" descr="Kvinne med uavgjort hår">
              <a:extLst>
                <a:ext uri="{FF2B5EF4-FFF2-40B4-BE49-F238E27FC236}">
                  <a16:creationId xmlns:a16="http://schemas.microsoft.com/office/drawing/2014/main" id="{E12F3914-FF1D-6EEB-BC0B-9F211F253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2562537" y="3474011"/>
              <a:ext cx="909104" cy="941832"/>
            </a:xfrm>
            <a:prstGeom prst="rect">
              <a:avLst/>
            </a:prstGeom>
          </p:spPr>
        </p:pic>
        <p:pic>
          <p:nvPicPr>
            <p:cNvPr id="19" name="Grafikk 18" descr="Mann med tykt hår">
              <a:extLst>
                <a:ext uri="{FF2B5EF4-FFF2-40B4-BE49-F238E27FC236}">
                  <a16:creationId xmlns:a16="http://schemas.microsoft.com/office/drawing/2014/main" id="{69C2D4E3-2065-8BEA-C2EC-C69D51FE0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385648" y="3546392"/>
              <a:ext cx="841034" cy="921681"/>
            </a:xfrm>
            <a:prstGeom prst="rect">
              <a:avLst/>
            </a:prstGeom>
          </p:spPr>
        </p:pic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524849B-1EB6-07DD-D86B-C4EB371629B7}"/>
                </a:ext>
              </a:extLst>
            </p:cNvPr>
            <p:cNvSpPr/>
            <p:nvPr/>
          </p:nvSpPr>
          <p:spPr>
            <a:xfrm>
              <a:off x="5370577" y="1174383"/>
              <a:ext cx="1879814" cy="1940891"/>
            </a:xfrm>
            <a:prstGeom prst="ellipse">
              <a:avLst/>
            </a:prstGeom>
            <a:solidFill>
              <a:srgbClr val="80CDD2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sz="4400"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BD3ABC6F-9862-D187-5207-F65E0A5C1392}"/>
                </a:ext>
              </a:extLst>
            </p:cNvPr>
            <p:cNvSpPr/>
            <p:nvPr/>
          </p:nvSpPr>
          <p:spPr>
            <a:xfrm>
              <a:off x="8695811" y="3036786"/>
              <a:ext cx="1879814" cy="1940891"/>
            </a:xfrm>
            <a:prstGeom prst="ellipse">
              <a:avLst/>
            </a:prstGeom>
            <a:solidFill>
              <a:srgbClr val="80CDD2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sz="4400" dirty="0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57EFF08E-8C11-BB4D-7EFA-98B68225FC8A}"/>
                </a:ext>
              </a:extLst>
            </p:cNvPr>
            <p:cNvSpPr/>
            <p:nvPr/>
          </p:nvSpPr>
          <p:spPr>
            <a:xfrm>
              <a:off x="5370577" y="4758437"/>
              <a:ext cx="1879814" cy="1940891"/>
            </a:xfrm>
            <a:prstGeom prst="ellipse">
              <a:avLst/>
            </a:prstGeom>
            <a:solidFill>
              <a:srgbClr val="80CDD2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sz="4400" dirty="0"/>
            </a:p>
          </p:txBody>
        </p:sp>
        <p:pic>
          <p:nvPicPr>
            <p:cNvPr id="30" name="Grafikk 29" descr="Hjemme1 med heldekkende fyll">
              <a:extLst>
                <a:ext uri="{FF2B5EF4-FFF2-40B4-BE49-F238E27FC236}">
                  <a16:creationId xmlns:a16="http://schemas.microsoft.com/office/drawing/2014/main" id="{4BB361D5-6A93-2905-E442-4E77C22B4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58519" y="1300955"/>
              <a:ext cx="1449268" cy="1449268"/>
            </a:xfrm>
            <a:prstGeom prst="rect">
              <a:avLst/>
            </a:prstGeom>
          </p:spPr>
        </p:pic>
        <p:pic>
          <p:nvPicPr>
            <p:cNvPr id="34" name="Grafikk 33" descr="Skolebygning med heldekkende fyll">
              <a:extLst>
                <a:ext uri="{FF2B5EF4-FFF2-40B4-BE49-F238E27FC236}">
                  <a16:creationId xmlns:a16="http://schemas.microsoft.com/office/drawing/2014/main" id="{368EBC48-CBFB-126B-BAC8-7052F2F9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668379" y="2839774"/>
              <a:ext cx="1955728" cy="1955728"/>
            </a:xfrm>
            <a:prstGeom prst="rect">
              <a:avLst/>
            </a:prstGeom>
          </p:spPr>
        </p:pic>
        <p:pic>
          <p:nvPicPr>
            <p:cNvPr id="40" name="Grafikk 39" descr="Danser med heldekkende fyll">
              <a:extLst>
                <a:ext uri="{FF2B5EF4-FFF2-40B4-BE49-F238E27FC236}">
                  <a16:creationId xmlns:a16="http://schemas.microsoft.com/office/drawing/2014/main" id="{49BC17A1-E778-A13A-69A9-A2A3D804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494932" y="5057012"/>
              <a:ext cx="835065" cy="835065"/>
            </a:xfrm>
            <a:prstGeom prst="rect">
              <a:avLst/>
            </a:prstGeom>
          </p:spPr>
        </p:pic>
        <p:pic>
          <p:nvPicPr>
            <p:cNvPr id="43" name="Grafikk 42" descr="Fotball med heldekkende fyll">
              <a:extLst>
                <a:ext uri="{FF2B5EF4-FFF2-40B4-BE49-F238E27FC236}">
                  <a16:creationId xmlns:a16="http://schemas.microsoft.com/office/drawing/2014/main" id="{6182A661-1591-6C75-E52E-8629B0E9E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311367" y="5057012"/>
              <a:ext cx="814197" cy="814197"/>
            </a:xfrm>
            <a:prstGeom prst="rect">
              <a:avLst/>
            </a:prstGeom>
          </p:spPr>
        </p:pic>
        <p:pic>
          <p:nvPicPr>
            <p:cNvPr id="47" name="Grafikk 46" descr="Barn med heldekkende fyll">
              <a:extLst>
                <a:ext uri="{FF2B5EF4-FFF2-40B4-BE49-F238E27FC236}">
                  <a16:creationId xmlns:a16="http://schemas.microsoft.com/office/drawing/2014/main" id="{B60ADE5D-02C8-CFDD-E13C-CDC5C31FD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776223" y="5728882"/>
              <a:ext cx="1013860" cy="1013860"/>
            </a:xfrm>
            <a:prstGeom prst="rect">
              <a:avLst/>
            </a:prstGeom>
          </p:spPr>
        </p:pic>
      </p:grpSp>
      <p:grpSp>
        <p:nvGrpSpPr>
          <p:cNvPr id="75" name="Gruppe 74">
            <a:extLst>
              <a:ext uri="{FF2B5EF4-FFF2-40B4-BE49-F238E27FC236}">
                <a16:creationId xmlns:a16="http://schemas.microsoft.com/office/drawing/2014/main" id="{558A0CE0-2D85-BC34-08FF-53D34F67E8CF}"/>
              </a:ext>
            </a:extLst>
          </p:cNvPr>
          <p:cNvGrpSpPr/>
          <p:nvPr/>
        </p:nvGrpSpPr>
        <p:grpSpPr>
          <a:xfrm>
            <a:off x="4050792" y="2405092"/>
            <a:ext cx="4773035" cy="3236756"/>
            <a:chOff x="4050792" y="2405092"/>
            <a:chExt cx="4773035" cy="3236756"/>
          </a:xfrm>
        </p:grpSpPr>
        <p:cxnSp>
          <p:nvCxnSpPr>
            <p:cNvPr id="49" name="Rett pilkobling 48">
              <a:extLst>
                <a:ext uri="{FF2B5EF4-FFF2-40B4-BE49-F238E27FC236}">
                  <a16:creationId xmlns:a16="http://schemas.microsoft.com/office/drawing/2014/main" id="{790B1A05-3457-7A59-694B-B4B6BB7C9C7A}"/>
                </a:ext>
              </a:extLst>
            </p:cNvPr>
            <p:cNvCxnSpPr/>
            <p:nvPr/>
          </p:nvCxnSpPr>
          <p:spPr>
            <a:xfrm>
              <a:off x="7559803" y="2405092"/>
              <a:ext cx="1264024" cy="672353"/>
            </a:xfrm>
            <a:prstGeom prst="straightConnector1">
              <a:avLst/>
            </a:prstGeom>
            <a:ln w="508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pilkobling 53">
              <a:extLst>
                <a:ext uri="{FF2B5EF4-FFF2-40B4-BE49-F238E27FC236}">
                  <a16:creationId xmlns:a16="http://schemas.microsoft.com/office/drawing/2014/main" id="{89094D5F-2D3F-525C-2CF1-250A6A61B7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4302" y="4952510"/>
              <a:ext cx="1339525" cy="609227"/>
            </a:xfrm>
            <a:prstGeom prst="straightConnector1">
              <a:avLst/>
            </a:prstGeom>
            <a:ln w="508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pilkobling 57">
              <a:extLst>
                <a:ext uri="{FF2B5EF4-FFF2-40B4-BE49-F238E27FC236}">
                  <a16:creationId xmlns:a16="http://schemas.microsoft.com/office/drawing/2014/main" id="{2CF1D0A2-3FAD-6043-7B8B-4C3CF79A3D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50792" y="4876647"/>
              <a:ext cx="1085874" cy="765201"/>
            </a:xfrm>
            <a:prstGeom prst="straightConnector1">
              <a:avLst/>
            </a:prstGeom>
            <a:ln w="508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Rett pilkobling 60">
              <a:extLst>
                <a:ext uri="{FF2B5EF4-FFF2-40B4-BE49-F238E27FC236}">
                  <a16:creationId xmlns:a16="http://schemas.microsoft.com/office/drawing/2014/main" id="{36918AEE-765D-A9B3-2BB5-E4194FC775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7048" y="2598854"/>
              <a:ext cx="1199813" cy="767110"/>
            </a:xfrm>
            <a:prstGeom prst="straightConnector1">
              <a:avLst/>
            </a:prstGeom>
            <a:ln w="508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Rett pilkobling 66">
              <a:extLst>
                <a:ext uri="{FF2B5EF4-FFF2-40B4-BE49-F238E27FC236}">
                  <a16:creationId xmlns:a16="http://schemas.microsoft.com/office/drawing/2014/main" id="{C326F7D0-8218-0512-0318-47369AE8BFE8}"/>
                </a:ext>
              </a:extLst>
            </p:cNvPr>
            <p:cNvCxnSpPr/>
            <p:nvPr/>
          </p:nvCxnSpPr>
          <p:spPr>
            <a:xfrm>
              <a:off x="6339141" y="3365964"/>
              <a:ext cx="0" cy="1268789"/>
            </a:xfrm>
            <a:prstGeom prst="straightConnector1">
              <a:avLst/>
            </a:prstGeom>
            <a:ln w="508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Rett pilkobling 67">
              <a:extLst>
                <a:ext uri="{FF2B5EF4-FFF2-40B4-BE49-F238E27FC236}">
                  <a16:creationId xmlns:a16="http://schemas.microsoft.com/office/drawing/2014/main" id="{87EAB3EA-0094-92EE-CF9F-B52D9B929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51865" y="4012746"/>
              <a:ext cx="2447968" cy="6872"/>
            </a:xfrm>
            <a:prstGeom prst="straightConnector1">
              <a:avLst/>
            </a:prstGeom>
            <a:ln w="508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668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F8A51A-A276-D892-35EF-56EB5F08D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899B8C02-E549-B65D-B1E7-2B53C26494EC}"/>
              </a:ext>
            </a:extLst>
          </p:cNvPr>
          <p:cNvSpPr/>
          <p:nvPr/>
        </p:nvSpPr>
        <p:spPr>
          <a:xfrm>
            <a:off x="1140690" y="1115291"/>
            <a:ext cx="9910619" cy="4627418"/>
          </a:xfrm>
          <a:prstGeom prst="rect">
            <a:avLst/>
          </a:prstGeom>
          <a:solidFill>
            <a:srgbClr val="80CD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03F6726-60DF-A452-9AFD-8783929ACCCC}"/>
              </a:ext>
            </a:extLst>
          </p:cNvPr>
          <p:cNvSpPr/>
          <p:nvPr/>
        </p:nvSpPr>
        <p:spPr>
          <a:xfrm>
            <a:off x="7123964" y="1718486"/>
            <a:ext cx="3159821" cy="1539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66905E69-3475-4022-997D-95F10B94C9AC}"/>
              </a:ext>
            </a:extLst>
          </p:cNvPr>
          <p:cNvSpPr txBox="1"/>
          <p:nvPr/>
        </p:nvSpPr>
        <p:spPr>
          <a:xfrm>
            <a:off x="2085068" y="1443861"/>
            <a:ext cx="18934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200" dirty="0">
                <a:latin typeface="Impact" panose="020B0806030902050204" pitchFamily="34" charset="0"/>
                <a:cs typeface="Aharoni" panose="02010803020104030203" pitchFamily="2" charset="-79"/>
              </a:rPr>
              <a:t>86%</a:t>
            </a:r>
          </a:p>
          <a:p>
            <a:r>
              <a:rPr lang="nb-NO" sz="1600" dirty="0">
                <a:latin typeface="+mj-lt"/>
                <a:cs typeface="Aharoni" panose="02010803020104030203" pitchFamily="2" charset="-79"/>
              </a:rPr>
              <a:t>av 9 - 18 åringer bruker sosiale medier.</a:t>
            </a:r>
            <a:endParaRPr lang="nn-NO" sz="1600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3255B62-5467-6F0D-6BE2-196392E97CDE}"/>
              </a:ext>
            </a:extLst>
          </p:cNvPr>
          <p:cNvSpPr txBox="1"/>
          <p:nvPr/>
        </p:nvSpPr>
        <p:spPr>
          <a:xfrm>
            <a:off x="1496291" y="3746057"/>
            <a:ext cx="233029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>
                <a:latin typeface="Impact" panose="020B0806030902050204" pitchFamily="34" charset="0"/>
                <a:cs typeface="Aharoni" panose="02010803020104030203" pitchFamily="2" charset="-79"/>
              </a:rPr>
              <a:t>51%</a:t>
            </a:r>
          </a:p>
          <a:p>
            <a:r>
              <a:rPr lang="nb-NO" sz="1600" dirty="0">
                <a:latin typeface="+mj-lt"/>
                <a:cs typeface="Aharoni" panose="02010803020104030203" pitchFamily="2" charset="-79"/>
              </a:rPr>
              <a:t>av alle 9 åringer har profil på sosiale medier</a:t>
            </a:r>
            <a:endParaRPr lang="nn-NO" sz="1600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DEF1933-CB58-7F36-AC8F-0BFD70131BFC}"/>
              </a:ext>
            </a:extLst>
          </p:cNvPr>
          <p:cNvSpPr txBox="1"/>
          <p:nvPr/>
        </p:nvSpPr>
        <p:spPr>
          <a:xfrm>
            <a:off x="7778314" y="1899398"/>
            <a:ext cx="2270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0" dirty="0">
                <a:latin typeface="Impact" panose="020B0806030902050204" pitchFamily="34" charset="0"/>
                <a:cs typeface="Aharoni" panose="02010803020104030203" pitchFamily="2" charset="-79"/>
              </a:rPr>
              <a:t>26%</a:t>
            </a:r>
          </a:p>
          <a:p>
            <a:endParaRPr lang="nb-NO" sz="1600" dirty="0">
              <a:latin typeface="+mj-lt"/>
              <a:cs typeface="Aharoni" panose="02010803020104030203" pitchFamily="2" charset="-79"/>
            </a:endParaRPr>
          </a:p>
          <a:p>
            <a:r>
              <a:rPr lang="nb-NO" sz="1600" dirty="0">
                <a:latin typeface="+mj-lt"/>
                <a:cs typeface="Aharoni" panose="02010803020104030203" pitchFamily="2" charset="-79"/>
              </a:rPr>
              <a:t>av 9 - 18 åringer har opplevd at </a:t>
            </a:r>
            <a:r>
              <a:rPr lang="nb-NO" sz="1600" dirty="0" err="1">
                <a:latin typeface="+mj-lt"/>
                <a:cs typeface="Aharoni" panose="02010803020104030203" pitchFamily="2" charset="-79"/>
              </a:rPr>
              <a:t>nokon</a:t>
            </a:r>
            <a:r>
              <a:rPr lang="nb-NO" sz="1600" dirty="0">
                <a:latin typeface="+mj-lt"/>
                <a:cs typeface="Aharoni" panose="02010803020104030203" pitchFamily="2" charset="-79"/>
              </a:rPr>
              <a:t> har </a:t>
            </a:r>
            <a:r>
              <a:rPr lang="nb-NO" sz="1600" dirty="0" err="1">
                <a:latin typeface="+mj-lt"/>
                <a:cs typeface="Aharoni" panose="02010803020104030203" pitchFamily="2" charset="-79"/>
              </a:rPr>
              <a:t>vore</a:t>
            </a:r>
            <a:r>
              <a:rPr lang="nb-NO" sz="1600" dirty="0">
                <a:latin typeface="+mj-lt"/>
                <a:cs typeface="Aharoni" panose="02010803020104030203" pitchFamily="2" charset="-79"/>
              </a:rPr>
              <a:t> stygg med </a:t>
            </a:r>
            <a:r>
              <a:rPr lang="nb-NO" sz="1600" dirty="0" err="1">
                <a:latin typeface="+mj-lt"/>
                <a:cs typeface="Aharoni" panose="02010803020104030203" pitchFamily="2" charset="-79"/>
              </a:rPr>
              <a:t>dei</a:t>
            </a:r>
            <a:r>
              <a:rPr lang="nb-NO" sz="1600" dirty="0">
                <a:latin typeface="+mj-lt"/>
                <a:cs typeface="Aharoni" panose="02010803020104030203" pitchFamily="2" charset="-79"/>
              </a:rPr>
              <a:t> på nett</a:t>
            </a:r>
            <a:endParaRPr lang="nn-NO" sz="1600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80D5990A-EF93-8500-3F52-DBDFDD54A421}"/>
              </a:ext>
            </a:extLst>
          </p:cNvPr>
          <p:cNvSpPr txBox="1"/>
          <p:nvPr/>
        </p:nvSpPr>
        <p:spPr>
          <a:xfrm>
            <a:off x="7778314" y="5221963"/>
            <a:ext cx="3092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+mj-lt"/>
                <a:cs typeface="Aharoni" panose="02010803020104030203" pitchFamily="2" charset="-79"/>
              </a:rPr>
              <a:t>Kjelde: </a:t>
            </a:r>
            <a:r>
              <a:rPr lang="nb-NO" sz="1600" dirty="0">
                <a:solidFill>
                  <a:srgbClr val="FF0000"/>
                </a:solidFill>
                <a:latin typeface="+mj-lt"/>
                <a:cs typeface="Aharoni" panose="02010803020104030203" pitchFamily="2" charset="-79"/>
              </a:rPr>
              <a:t>Medietilsynet og </a:t>
            </a:r>
            <a:r>
              <a:rPr lang="nb-NO" sz="1600" dirty="0" err="1">
                <a:solidFill>
                  <a:srgbClr val="FF0000"/>
                </a:solidFill>
                <a:latin typeface="+mj-lt"/>
                <a:cs typeface="Aharoni" panose="02010803020104030203" pitchFamily="2" charset="-79"/>
              </a:rPr>
              <a:t>Bufdir</a:t>
            </a:r>
            <a:endParaRPr lang="nn-NO" sz="1600" dirty="0">
              <a:solidFill>
                <a:srgbClr val="FF0000"/>
              </a:solidFill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9D7FA977-A0EF-58B0-4B57-4F295453967C}"/>
              </a:ext>
            </a:extLst>
          </p:cNvPr>
          <p:cNvSpPr txBox="1"/>
          <p:nvPr/>
        </p:nvSpPr>
        <p:spPr>
          <a:xfrm>
            <a:off x="4598763" y="3298306"/>
            <a:ext cx="189345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200" dirty="0">
                <a:latin typeface="Impact" panose="020B0806030902050204" pitchFamily="34" charset="0"/>
                <a:cs typeface="Aharoni" panose="02010803020104030203" pitchFamily="2" charset="-79"/>
              </a:rPr>
              <a:t>56%</a:t>
            </a:r>
          </a:p>
          <a:p>
            <a:r>
              <a:rPr lang="nb-NO" sz="1600" dirty="0">
                <a:latin typeface="+mj-lt"/>
                <a:cs typeface="Aharoni" panose="02010803020104030203" pitchFamily="2" charset="-79"/>
              </a:rPr>
              <a:t>av 13 - 18 åringer har opplevd å sjå </a:t>
            </a:r>
            <a:r>
              <a:rPr lang="nb-NO" sz="1600" dirty="0" err="1">
                <a:latin typeface="+mj-lt"/>
                <a:cs typeface="Aharoni" panose="02010803020104030203" pitchFamily="2" charset="-79"/>
              </a:rPr>
              <a:t>skremmande</a:t>
            </a:r>
            <a:r>
              <a:rPr lang="nb-NO" sz="1600" dirty="0">
                <a:latin typeface="+mj-lt"/>
                <a:cs typeface="Aharoni" panose="02010803020104030203" pitchFamily="2" charset="-79"/>
              </a:rPr>
              <a:t> eller </a:t>
            </a:r>
            <a:r>
              <a:rPr lang="nb-NO" sz="1600" dirty="0" err="1">
                <a:latin typeface="+mj-lt"/>
                <a:cs typeface="Aharoni" panose="02010803020104030203" pitchFamily="2" charset="-79"/>
              </a:rPr>
              <a:t>voldelege</a:t>
            </a:r>
            <a:r>
              <a:rPr lang="nb-NO" sz="1600" dirty="0">
                <a:latin typeface="+mj-lt"/>
                <a:cs typeface="Aharoni" panose="02010803020104030203" pitchFamily="2" charset="-79"/>
              </a:rPr>
              <a:t> </a:t>
            </a:r>
            <a:r>
              <a:rPr lang="nb-NO" sz="1600" dirty="0" err="1">
                <a:latin typeface="+mj-lt"/>
                <a:cs typeface="Aharoni" panose="02010803020104030203" pitchFamily="2" charset="-79"/>
              </a:rPr>
              <a:t>bileter</a:t>
            </a:r>
            <a:r>
              <a:rPr lang="nb-NO" sz="1600" dirty="0">
                <a:latin typeface="+mj-lt"/>
                <a:cs typeface="Aharoni" panose="02010803020104030203" pitchFamily="2" charset="-79"/>
              </a:rPr>
              <a:t>/</a:t>
            </a:r>
            <a:r>
              <a:rPr lang="nb-NO" sz="1600" dirty="0" err="1">
                <a:latin typeface="+mj-lt"/>
                <a:cs typeface="Aharoni" panose="02010803020104030203" pitchFamily="2" charset="-79"/>
              </a:rPr>
              <a:t>filmar</a:t>
            </a:r>
            <a:r>
              <a:rPr lang="nb-NO" sz="1600" dirty="0">
                <a:latin typeface="+mj-lt"/>
                <a:cs typeface="Aharoni" panose="02010803020104030203" pitchFamily="2" charset="-79"/>
              </a:rPr>
              <a:t>.</a:t>
            </a:r>
            <a:endParaRPr lang="nn-NO" sz="1600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A4F10B4-865C-56C7-5333-25B13F405407}"/>
              </a:ext>
            </a:extLst>
          </p:cNvPr>
          <p:cNvSpPr/>
          <p:nvPr/>
        </p:nvSpPr>
        <p:spPr>
          <a:xfrm>
            <a:off x="4085740" y="3220452"/>
            <a:ext cx="2627125" cy="12127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pic>
        <p:nvPicPr>
          <p:cNvPr id="12" name="Grafikk 11" descr="Kvinne med uavgjort hår">
            <a:extLst>
              <a:ext uri="{FF2B5EF4-FFF2-40B4-BE49-F238E27FC236}">
                <a16:creationId xmlns:a16="http://schemas.microsoft.com/office/drawing/2014/main" id="{F522DFCF-9C3C-757F-ED45-8950E921F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222299" y="5593377"/>
            <a:ext cx="1066763" cy="1105167"/>
          </a:xfrm>
          <a:prstGeom prst="rect">
            <a:avLst/>
          </a:prstGeom>
        </p:spPr>
      </p:pic>
      <p:pic>
        <p:nvPicPr>
          <p:cNvPr id="13" name="Grafikk 12" descr="Mann med tykt hår">
            <a:extLst>
              <a:ext uri="{FF2B5EF4-FFF2-40B4-BE49-F238E27FC236}">
                <a16:creationId xmlns:a16="http://schemas.microsoft.com/office/drawing/2014/main" id="{451F6AB5-5AF2-9D58-EBC5-20BF31F6CB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57215" y="5669253"/>
            <a:ext cx="986888" cy="108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42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2FE173-9643-8110-C018-F5DF0FB29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2171801C-40AE-8F00-273E-1B6DAE8F5E25}"/>
              </a:ext>
            </a:extLst>
          </p:cNvPr>
          <p:cNvSpPr txBox="1"/>
          <p:nvPr/>
        </p:nvSpPr>
        <p:spPr>
          <a:xfrm>
            <a:off x="1040846" y="423847"/>
            <a:ext cx="76355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/>
              <a:t>Foreldrerolla…</a:t>
            </a:r>
            <a:endParaRPr lang="nn-NO" sz="44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8991D0F-B19F-A396-0F96-59F4FD097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10" y="4865840"/>
            <a:ext cx="5833192" cy="16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8BBBA376-1891-C4E5-38B8-7BAD540BA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598" y="1193288"/>
            <a:ext cx="4054461" cy="137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2164F64E-2BB8-46D1-1429-89145A87E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719" y="3333399"/>
            <a:ext cx="4917683" cy="127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234FA90-DD8A-55D7-F899-BFB4027D5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846" y="1725253"/>
            <a:ext cx="5763234" cy="2608622"/>
          </a:xfrm>
          <a:prstGeom prst="rect">
            <a:avLst/>
          </a:prstGeom>
        </p:spPr>
      </p:pic>
      <p:pic>
        <p:nvPicPr>
          <p:cNvPr id="9" name="Grafikk 8" descr="Kvinne med uavgjort hår">
            <a:extLst>
              <a:ext uri="{FF2B5EF4-FFF2-40B4-BE49-F238E27FC236}">
                <a16:creationId xmlns:a16="http://schemas.microsoft.com/office/drawing/2014/main" id="{B9CEDF26-E77C-00F7-02DB-47707AB1AD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0222299" y="5593377"/>
            <a:ext cx="1066763" cy="1105167"/>
          </a:xfrm>
          <a:prstGeom prst="rect">
            <a:avLst/>
          </a:prstGeom>
        </p:spPr>
      </p:pic>
      <p:pic>
        <p:nvPicPr>
          <p:cNvPr id="10" name="Grafikk 9" descr="Mann med tykt hår">
            <a:extLst>
              <a:ext uri="{FF2B5EF4-FFF2-40B4-BE49-F238E27FC236}">
                <a16:creationId xmlns:a16="http://schemas.microsoft.com/office/drawing/2014/main" id="{80E16186-D870-E927-2246-5373C8C1E1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57215" y="5669253"/>
            <a:ext cx="986888" cy="108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20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8E33A60-2EAD-DD72-4B77-79702DEC7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29" y="480060"/>
            <a:ext cx="10480768" cy="5750411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662D9EC9-BC00-1874-1A95-CB3EEF6ABF16}"/>
              </a:ext>
            </a:extLst>
          </p:cNvPr>
          <p:cNvSpPr/>
          <p:nvPr/>
        </p:nvSpPr>
        <p:spPr>
          <a:xfrm>
            <a:off x="779929" y="1202436"/>
            <a:ext cx="5083465" cy="255574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b-NO" dirty="0"/>
              <a:t>Eit barn speler sosiale spel på nett </a:t>
            </a:r>
            <a:r>
              <a:rPr lang="nb-NO" dirty="0" err="1"/>
              <a:t>saman</a:t>
            </a:r>
            <a:r>
              <a:rPr lang="nb-NO" dirty="0"/>
              <a:t> med </a:t>
            </a:r>
            <a:r>
              <a:rPr lang="nb-NO" dirty="0" err="1"/>
              <a:t>nokon</a:t>
            </a:r>
            <a:r>
              <a:rPr lang="nb-NO" dirty="0"/>
              <a:t> i klassen. Når klokka nærmer seg leggetid, seier foreldrene at det er tid for å avslutte. Barnet protesterer: «Men </a:t>
            </a:r>
            <a:r>
              <a:rPr lang="nb-NO" dirty="0" err="1"/>
              <a:t>me</a:t>
            </a:r>
            <a:r>
              <a:rPr lang="nb-NO" dirty="0"/>
              <a:t> er midt i eit oppdrag! Dei andre får </a:t>
            </a:r>
            <a:r>
              <a:rPr lang="nb-NO" dirty="0" err="1"/>
              <a:t>spele</a:t>
            </a:r>
            <a:r>
              <a:rPr lang="nb-NO" dirty="0"/>
              <a:t> meir enn meg! </a:t>
            </a:r>
            <a:r>
              <a:rPr lang="nb-NO" dirty="0" err="1"/>
              <a:t>Eg</a:t>
            </a:r>
            <a:r>
              <a:rPr lang="nb-NO" dirty="0"/>
              <a:t> kan ikkje avslutte </a:t>
            </a:r>
            <a:r>
              <a:rPr lang="nb-NO" dirty="0" err="1"/>
              <a:t>no</a:t>
            </a:r>
            <a:r>
              <a:rPr lang="nb-NO" dirty="0"/>
              <a:t>!»</a:t>
            </a:r>
          </a:p>
          <a:p>
            <a:r>
              <a:rPr lang="nb-NO" dirty="0"/>
              <a:t>Foreldra orker ikkje kampen og lar barnet </a:t>
            </a:r>
            <a:r>
              <a:rPr lang="nb-NO" dirty="0" err="1"/>
              <a:t>spele</a:t>
            </a:r>
            <a:r>
              <a:rPr lang="nb-NO" dirty="0"/>
              <a:t> vidare. Dette fører til for lite søvn, og barnet er trøtt på skulen neste dag.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791221C-701B-57E4-BF4B-5082071992B0}"/>
              </a:ext>
            </a:extLst>
          </p:cNvPr>
          <p:cNvSpPr/>
          <p:nvPr/>
        </p:nvSpPr>
        <p:spPr>
          <a:xfrm>
            <a:off x="779929" y="470916"/>
            <a:ext cx="4709519" cy="7574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b-NO" sz="4000" b="1" dirty="0">
                <a:solidFill>
                  <a:srgbClr val="C00000"/>
                </a:solidFill>
              </a:rPr>
              <a:t>KVAR GÅR GRENSA?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AFCFB6C-9E62-00C2-0132-F0613F001A6E}"/>
              </a:ext>
            </a:extLst>
          </p:cNvPr>
          <p:cNvSpPr/>
          <p:nvPr/>
        </p:nvSpPr>
        <p:spPr>
          <a:xfrm>
            <a:off x="6205597" y="664078"/>
            <a:ext cx="5083465" cy="50371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b-NO" dirty="0"/>
              <a:t>Kva positive ting kan nettkontakt og felles </a:t>
            </a:r>
            <a:r>
              <a:rPr lang="nb-NO" dirty="0" err="1"/>
              <a:t>speling</a:t>
            </a:r>
            <a:r>
              <a:rPr lang="nb-NO" dirty="0"/>
              <a:t> føre til i </a:t>
            </a:r>
            <a:r>
              <a:rPr lang="nb-NO" dirty="0" err="1"/>
              <a:t>ein</a:t>
            </a:r>
            <a:r>
              <a:rPr lang="nb-NO" dirty="0"/>
              <a:t> klasse?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nb-NO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b-NO" dirty="0"/>
              <a:t>Korleis håndterer </a:t>
            </a:r>
            <a:r>
              <a:rPr lang="nb-NO" dirty="0" err="1"/>
              <a:t>me</a:t>
            </a:r>
            <a:r>
              <a:rPr lang="nb-NO" dirty="0"/>
              <a:t> «</a:t>
            </a:r>
            <a:r>
              <a:rPr lang="nb-NO" dirty="0" err="1"/>
              <a:t>berre</a:t>
            </a:r>
            <a:r>
              <a:rPr lang="nb-NO" dirty="0"/>
              <a:t> </a:t>
            </a:r>
            <a:r>
              <a:rPr lang="nb-NO" dirty="0" err="1"/>
              <a:t>éin</a:t>
            </a:r>
            <a:r>
              <a:rPr lang="nb-NO" dirty="0"/>
              <a:t> runde til»-situasjoner?</a:t>
            </a:r>
            <a:br>
              <a:rPr lang="nb-NO" dirty="0"/>
            </a:br>
            <a:endParaRPr lang="nb-NO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b-NO" dirty="0"/>
              <a:t>Kva trur du det </a:t>
            </a:r>
            <a:r>
              <a:rPr lang="nb-NO" dirty="0" err="1"/>
              <a:t>gjer</a:t>
            </a:r>
            <a:r>
              <a:rPr lang="nb-NO" dirty="0"/>
              <a:t> med barnet ditt å oppleve å alltid </a:t>
            </a:r>
            <a:r>
              <a:rPr lang="nb-NO" dirty="0" err="1"/>
              <a:t>vere</a:t>
            </a:r>
            <a:r>
              <a:rPr lang="nb-NO" dirty="0"/>
              <a:t> </a:t>
            </a:r>
            <a:r>
              <a:rPr lang="nb-NO" dirty="0" err="1"/>
              <a:t>tilgjengeleg</a:t>
            </a:r>
            <a:r>
              <a:rPr lang="nb-NO" dirty="0"/>
              <a:t> på nett/mobil?</a:t>
            </a:r>
            <a:br>
              <a:rPr lang="nb-NO" dirty="0"/>
            </a:br>
            <a:endParaRPr lang="nb-NO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b-NO" dirty="0"/>
              <a:t>Korleis greier de å sette grenser for tidsbruk?</a:t>
            </a:r>
            <a:br>
              <a:rPr lang="nb-NO" dirty="0"/>
            </a:br>
            <a:endParaRPr lang="nb-NO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b-NO" dirty="0"/>
              <a:t>Skal barna kunne </a:t>
            </a:r>
            <a:r>
              <a:rPr lang="nb-NO" dirty="0" err="1"/>
              <a:t>spele</a:t>
            </a:r>
            <a:r>
              <a:rPr lang="nb-NO" dirty="0"/>
              <a:t> online med klassevenner etter eit bestemt klokkeslett? </a:t>
            </a:r>
            <a:r>
              <a:rPr lang="nb-NO" dirty="0" err="1"/>
              <a:t>Kvifor</a:t>
            </a:r>
            <a:r>
              <a:rPr lang="nb-NO" dirty="0"/>
              <a:t>/</a:t>
            </a:r>
            <a:r>
              <a:rPr lang="nb-NO" dirty="0" err="1"/>
              <a:t>Kvifor</a:t>
            </a:r>
            <a:r>
              <a:rPr lang="nb-NO" dirty="0"/>
              <a:t> ikkje?</a:t>
            </a:r>
            <a:br>
              <a:rPr lang="nb-NO" dirty="0"/>
            </a:br>
            <a:endParaRPr lang="nb-NO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b-NO" dirty="0"/>
              <a:t>Bør foreldre </a:t>
            </a:r>
            <a:r>
              <a:rPr lang="nb-NO" dirty="0" err="1"/>
              <a:t>verte</a:t>
            </a:r>
            <a:r>
              <a:rPr lang="nb-NO" dirty="0"/>
              <a:t> </a:t>
            </a:r>
            <a:r>
              <a:rPr lang="nb-NO" dirty="0" err="1"/>
              <a:t>einige</a:t>
            </a:r>
            <a:r>
              <a:rPr lang="nb-NO" dirty="0"/>
              <a:t> om felles leggetider/siste </a:t>
            </a:r>
            <a:r>
              <a:rPr lang="nb-NO" dirty="0" err="1"/>
              <a:t>speletid</a:t>
            </a:r>
            <a:r>
              <a:rPr lang="nb-NO" dirty="0"/>
              <a:t> i </a:t>
            </a:r>
            <a:r>
              <a:rPr lang="nb-NO" dirty="0" err="1"/>
              <a:t>kvardager</a:t>
            </a:r>
            <a:r>
              <a:rPr lang="nb-NO" dirty="0"/>
              <a:t>?</a:t>
            </a:r>
            <a:br>
              <a:rPr lang="nb-NO" dirty="0"/>
            </a:br>
            <a:endParaRPr lang="nb-NO" dirty="0"/>
          </a:p>
        </p:txBody>
      </p:sp>
      <p:pic>
        <p:nvPicPr>
          <p:cNvPr id="2" name="Grafikk 1" descr="Kvinne med uavgjort hår">
            <a:extLst>
              <a:ext uri="{FF2B5EF4-FFF2-40B4-BE49-F238E27FC236}">
                <a16:creationId xmlns:a16="http://schemas.microsoft.com/office/drawing/2014/main" id="{9756F897-5B17-60C0-237C-516FF8BE2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222299" y="5593377"/>
            <a:ext cx="1066763" cy="1105167"/>
          </a:xfrm>
          <a:prstGeom prst="rect">
            <a:avLst/>
          </a:prstGeom>
        </p:spPr>
      </p:pic>
      <p:pic>
        <p:nvPicPr>
          <p:cNvPr id="4" name="Grafikk 3" descr="Mann med tykt hår">
            <a:extLst>
              <a:ext uri="{FF2B5EF4-FFF2-40B4-BE49-F238E27FC236}">
                <a16:creationId xmlns:a16="http://schemas.microsoft.com/office/drawing/2014/main" id="{4FFD5EFB-6729-BE11-8921-4F83042DE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57215" y="5669253"/>
            <a:ext cx="986888" cy="108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20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041DB2-BCB8-B8E8-E607-44B78588A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734230B1-77F5-60F6-E70B-1F301F29885E}"/>
              </a:ext>
            </a:extLst>
          </p:cNvPr>
          <p:cNvSpPr txBox="1"/>
          <p:nvPr/>
        </p:nvSpPr>
        <p:spPr>
          <a:xfrm>
            <a:off x="1357649" y="1526581"/>
            <a:ext cx="9476703" cy="2246769"/>
          </a:xfrm>
          <a:prstGeom prst="rect">
            <a:avLst/>
          </a:prstGeom>
          <a:noFill/>
          <a:ln w="50800">
            <a:solidFill>
              <a:srgbClr val="80CDD2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2800" b="1" i="0" dirty="0">
                <a:solidFill>
                  <a:srgbClr val="000000"/>
                </a:solidFill>
                <a:effectLst/>
                <a:latin typeface="plus-jakarta-sans"/>
              </a:rPr>
              <a:t>Søvn spiller en sentral rolle </a:t>
            </a:r>
            <a:r>
              <a:rPr lang="nb-NO" sz="2800" b="0" i="0" dirty="0">
                <a:solidFill>
                  <a:srgbClr val="000000"/>
                </a:solidFill>
                <a:effectLst/>
                <a:latin typeface="plus-jakarta-sans"/>
              </a:rPr>
              <a:t>i forhold til barnas utvikling, deres psykisk helse og atferd, og evne til læring og konsentrasjon. Søvn har også betydning for vekst, vekt, immunsystemet og risiko for ulykker. Forstyrret og/ eller utilstrekkelig søvn kan ha konsekvenser både på kort og på lang sikt.</a:t>
            </a:r>
            <a:endParaRPr lang="nn-NO" sz="280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0C65E83-B237-A4AF-8B7D-218E4AD8CA12}"/>
              </a:ext>
            </a:extLst>
          </p:cNvPr>
          <p:cNvSpPr txBox="1"/>
          <p:nvPr/>
        </p:nvSpPr>
        <p:spPr>
          <a:xfrm>
            <a:off x="5777194" y="4460456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b-NO" b="0" i="0" dirty="0">
                <a:solidFill>
                  <a:srgbClr val="000000"/>
                </a:solidFill>
                <a:effectLst/>
                <a:latin typeface="plus-jakarta-sans"/>
              </a:rPr>
              <a:t>Maria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plus-jakarta-sans"/>
              </a:rPr>
              <a:t>Vollsæter</a:t>
            </a:r>
            <a:r>
              <a:rPr lang="nb-NO" b="0" i="0" dirty="0">
                <a:solidFill>
                  <a:srgbClr val="000000"/>
                </a:solidFill>
                <a:effectLst/>
                <a:latin typeface="plus-jakarta-sans"/>
              </a:rPr>
              <a:t>, ph.d. Haukeland universitetssjukehus </a:t>
            </a:r>
          </a:p>
          <a:p>
            <a:pPr algn="r"/>
            <a:r>
              <a:rPr lang="nb-NO" b="0" i="0" dirty="0">
                <a:solidFill>
                  <a:srgbClr val="000000"/>
                </a:solidFill>
                <a:effectLst/>
                <a:latin typeface="plus-jakarta-sans"/>
              </a:rPr>
              <a:t>Kristine Stangenes, ph.d. UIB.</a:t>
            </a:r>
            <a:endParaRPr lang="nn-NO" dirty="0"/>
          </a:p>
        </p:txBody>
      </p:sp>
      <p:pic>
        <p:nvPicPr>
          <p:cNvPr id="7" name="Grafikk 6" descr="Kvinne med uavgjort hår">
            <a:extLst>
              <a:ext uri="{FF2B5EF4-FFF2-40B4-BE49-F238E27FC236}">
                <a16:creationId xmlns:a16="http://schemas.microsoft.com/office/drawing/2014/main" id="{6D05330F-187C-2225-837B-4DB2F9D6C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222299" y="5593377"/>
            <a:ext cx="1066763" cy="1105167"/>
          </a:xfrm>
          <a:prstGeom prst="rect">
            <a:avLst/>
          </a:prstGeom>
        </p:spPr>
      </p:pic>
      <p:pic>
        <p:nvPicPr>
          <p:cNvPr id="8" name="Grafikk 7" descr="Mann med tykt hår">
            <a:extLst>
              <a:ext uri="{FF2B5EF4-FFF2-40B4-BE49-F238E27FC236}">
                <a16:creationId xmlns:a16="http://schemas.microsoft.com/office/drawing/2014/main" id="{793945B2-9FD0-D5C7-1389-2D759166E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57215" y="5669253"/>
            <a:ext cx="986888" cy="108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56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E79C5C-A4B9-8B6B-FFB6-A101F06CA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7E4DF107-8FD3-76F8-83CB-0DC974F7B0B6}"/>
              </a:ext>
            </a:extLst>
          </p:cNvPr>
          <p:cNvSpPr txBox="1"/>
          <p:nvPr/>
        </p:nvSpPr>
        <p:spPr>
          <a:xfrm>
            <a:off x="1451991" y="367760"/>
            <a:ext cx="9288018" cy="4031873"/>
          </a:xfrm>
          <a:prstGeom prst="rect">
            <a:avLst/>
          </a:prstGeom>
          <a:noFill/>
          <a:ln w="50800">
            <a:solidFill>
              <a:srgbClr val="80CDD2"/>
            </a:solidFill>
          </a:ln>
        </p:spPr>
        <p:txBody>
          <a:bodyPr wrap="square">
            <a:spAutoFit/>
          </a:bodyPr>
          <a:lstStyle/>
          <a:p>
            <a:r>
              <a:rPr lang="nb-NO" sz="3200" b="1" dirty="0">
                <a:latin typeface="plus-jakarta-sans"/>
              </a:rPr>
              <a:t>God søvnhygiene</a:t>
            </a:r>
          </a:p>
          <a:p>
            <a:r>
              <a:rPr lang="nb-NO" sz="3200" dirty="0">
                <a:latin typeface="plus-jakarta-sans"/>
              </a:rPr>
              <a:t>Dei </a:t>
            </a:r>
            <a:r>
              <a:rPr lang="nb-NO" sz="3200" dirty="0" err="1">
                <a:latin typeface="plus-jakarta-sans"/>
              </a:rPr>
              <a:t>viktigaste</a:t>
            </a:r>
            <a:r>
              <a:rPr lang="nb-NO" sz="3200" dirty="0">
                <a:latin typeface="plus-jakarta-sans"/>
              </a:rPr>
              <a:t> </a:t>
            </a:r>
            <a:r>
              <a:rPr lang="nb-NO" sz="3200" dirty="0" err="1">
                <a:latin typeface="plus-jakarta-sans"/>
              </a:rPr>
              <a:t>faktorane</a:t>
            </a:r>
            <a:r>
              <a:rPr lang="nb-NO" sz="3200" dirty="0">
                <a:latin typeface="plus-jakarta-sans"/>
              </a:rPr>
              <a:t>: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b-NO" sz="3200" dirty="0">
                <a:latin typeface="plus-jakarta-sans"/>
              </a:rPr>
              <a:t>Faste rutiner ved legging, gjennomført ved fast klokkeslett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b-NO" sz="3200" dirty="0">
                <a:latin typeface="plus-jakarta-sans"/>
              </a:rPr>
              <a:t>Barnet kan sovne selv uten hjelp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b-NO" sz="3200" dirty="0">
                <a:latin typeface="plus-jakarta-sans"/>
              </a:rPr>
              <a:t>Ingen tilgang til elektronisk utstyr som nettbrett, mobiltelefon eller lignende i sengen i forbindelse med legging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98FEB59-B927-96AD-70D3-1FA753635371}"/>
              </a:ext>
            </a:extLst>
          </p:cNvPr>
          <p:cNvSpPr txBox="1"/>
          <p:nvPr/>
        </p:nvSpPr>
        <p:spPr>
          <a:xfrm>
            <a:off x="1451991" y="5037296"/>
            <a:ext cx="9288018" cy="584775"/>
          </a:xfrm>
          <a:prstGeom prst="rect">
            <a:avLst/>
          </a:prstGeom>
          <a:noFill/>
          <a:ln w="50800">
            <a:noFill/>
          </a:ln>
        </p:spPr>
        <p:txBody>
          <a:bodyPr wrap="square">
            <a:spAutoFit/>
          </a:bodyPr>
          <a:lstStyle/>
          <a:p>
            <a:r>
              <a:rPr lang="nb-NO" sz="3200" dirty="0">
                <a:latin typeface="plus-jakarta-sans"/>
              </a:rPr>
              <a:t>Anbefalt søvnlengde 6-13 år: 			</a:t>
            </a:r>
            <a:r>
              <a:rPr lang="nb-NO" sz="3200" b="1" dirty="0">
                <a:latin typeface="plus-jakarta-sans"/>
              </a:rPr>
              <a:t>9 - 11 timer </a:t>
            </a:r>
            <a:endParaRPr lang="nb-NO" sz="3200" dirty="0">
              <a:latin typeface="plus-jakarta-sans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3D1A1AB-3767-F946-33C4-F1E8F0AA9E47}"/>
              </a:ext>
            </a:extLst>
          </p:cNvPr>
          <p:cNvSpPr/>
          <p:nvPr/>
        </p:nvSpPr>
        <p:spPr>
          <a:xfrm>
            <a:off x="7093234" y="4683205"/>
            <a:ext cx="2698376" cy="12929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pic>
        <p:nvPicPr>
          <p:cNvPr id="4" name="Grafikk 3" descr="Kvinne med uavgjort hår">
            <a:extLst>
              <a:ext uri="{FF2B5EF4-FFF2-40B4-BE49-F238E27FC236}">
                <a16:creationId xmlns:a16="http://schemas.microsoft.com/office/drawing/2014/main" id="{7874F2B6-F43A-0643-A3AF-090D2B000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222299" y="5593377"/>
            <a:ext cx="1066763" cy="1105167"/>
          </a:xfrm>
          <a:prstGeom prst="rect">
            <a:avLst/>
          </a:prstGeom>
        </p:spPr>
      </p:pic>
      <p:pic>
        <p:nvPicPr>
          <p:cNvPr id="7" name="Grafikk 6" descr="Mann med tykt hår">
            <a:extLst>
              <a:ext uri="{FF2B5EF4-FFF2-40B4-BE49-F238E27FC236}">
                <a16:creationId xmlns:a16="http://schemas.microsoft.com/office/drawing/2014/main" id="{5452821E-CFA8-DE73-FC19-06246F541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57215" y="5669253"/>
            <a:ext cx="986888" cy="108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23744"/>
      </p:ext>
    </p:extLst>
  </p:cSld>
  <p:clrMapOvr>
    <a:masterClrMapping/>
  </p:clrMapOvr>
</p:sld>
</file>

<file path=ppt/theme/theme1.xml><?xml version="1.0" encoding="utf-8"?>
<a:theme xmlns:a="http://schemas.openxmlformats.org/drawingml/2006/main" name="Beskjæring">
  <a:themeElements>
    <a:clrScheme name="Beskjæring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Beskjæring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eskjæring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9d6e533-ea40-4f45-93e6-f28ff10ace53}" enabled="0" method="" siteId="{f9d6e533-ea40-4f45-93e6-f28ff10ace5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5843</TotalTime>
  <Words>1369</Words>
  <Application>Microsoft Office PowerPoint</Application>
  <PresentationFormat>Breiskjerm</PresentationFormat>
  <Paragraphs>151</Paragraphs>
  <Slides>13</Slides>
  <Notes>13</Notes>
  <HiddenSlides>0</HiddenSlides>
  <MMClips>1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13</vt:i4>
      </vt:variant>
    </vt:vector>
  </HeadingPairs>
  <TitlesOfParts>
    <vt:vector size="22" baseType="lpstr">
      <vt:lpstr>Aharoni</vt:lpstr>
      <vt:lpstr>Aptos</vt:lpstr>
      <vt:lpstr>Arial</vt:lpstr>
      <vt:lpstr>Courier New</vt:lpstr>
      <vt:lpstr>Franklin Gothic Book</vt:lpstr>
      <vt:lpstr>Impact</vt:lpstr>
      <vt:lpstr>plus-jakarta-sans</vt:lpstr>
      <vt:lpstr>Wingdings</vt:lpstr>
      <vt:lpstr>Beskjæring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Håkon Kalvenes</dc:creator>
  <cp:lastModifiedBy>Nansy Østervold Pedersen</cp:lastModifiedBy>
  <cp:revision>27</cp:revision>
  <cp:lastPrinted>2025-09-16T12:35:02Z</cp:lastPrinted>
  <dcterms:created xsi:type="dcterms:W3CDTF">2025-09-15T13:09:01Z</dcterms:created>
  <dcterms:modified xsi:type="dcterms:W3CDTF">2026-02-12T12:17:12Z</dcterms:modified>
</cp:coreProperties>
</file>